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5"/>
  </p:notesMasterIdLst>
  <p:sldIdLst>
    <p:sldId id="257" r:id="rId2"/>
    <p:sldId id="256" r:id="rId3"/>
    <p:sldId id="258" r:id="rId4"/>
    <p:sldId id="288" r:id="rId5"/>
    <p:sldId id="259" r:id="rId6"/>
    <p:sldId id="281" r:id="rId7"/>
    <p:sldId id="262" r:id="rId8"/>
    <p:sldId id="264" r:id="rId9"/>
    <p:sldId id="267" r:id="rId10"/>
    <p:sldId id="289" r:id="rId11"/>
    <p:sldId id="284" r:id="rId12"/>
    <p:sldId id="260" r:id="rId13"/>
    <p:sldId id="268" r:id="rId14"/>
    <p:sldId id="269" r:id="rId15"/>
    <p:sldId id="266" r:id="rId16"/>
    <p:sldId id="283" r:id="rId17"/>
    <p:sldId id="270" r:id="rId18"/>
    <p:sldId id="261" r:id="rId19"/>
    <p:sldId id="271" r:id="rId20"/>
    <p:sldId id="272" r:id="rId21"/>
    <p:sldId id="273" r:id="rId22"/>
    <p:sldId id="290" r:id="rId23"/>
    <p:sldId id="282" r:id="rId24"/>
    <p:sldId id="274" r:id="rId25"/>
    <p:sldId id="285" r:id="rId26"/>
    <p:sldId id="275" r:id="rId27"/>
    <p:sldId id="276" r:id="rId28"/>
    <p:sldId id="263" r:id="rId29"/>
    <p:sldId id="286" r:id="rId30"/>
    <p:sldId id="287" r:id="rId31"/>
    <p:sldId id="277" r:id="rId32"/>
    <p:sldId id="279" r:id="rId33"/>
    <p:sldId id="278"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32D02241-3CF1-4CFD-8538-C9C996E82B66}" type="datetimeFigureOut">
              <a:rPr lang="en-US"/>
              <a:pPr>
                <a:defRPr/>
              </a:pPr>
              <a:t>4/5/2020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BD221A55-9E02-4B1B-A7AB-4632E8690A8F}" type="slidenum">
              <a:rPr lang="en-US"/>
              <a:pPr>
                <a:defRPr/>
              </a:pPr>
              <a:t>‹#›</a:t>
            </a:fld>
            <a:endParaRPr lang="en-US"/>
          </a:p>
        </p:txBody>
      </p:sp>
    </p:spTree>
    <p:extLst>
      <p:ext uri="{BB962C8B-B14F-4D97-AF65-F5344CB8AC3E}">
        <p14:creationId xmlns:p14="http://schemas.microsoft.com/office/powerpoint/2010/main" val="231832992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Take a sip of grape juice</a:t>
            </a:r>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840AEC7-C806-4E2A-A5D0-E299C392EDC0}" type="slidenum">
              <a:rPr lang="en-US">
                <a:cs typeface="Arial" charset="0"/>
              </a:rPr>
              <a:pPr fontAlgn="base">
                <a:spcBef>
                  <a:spcPct val="0"/>
                </a:spcBef>
                <a:spcAft>
                  <a:spcPct val="0"/>
                </a:spcAft>
              </a:pPr>
              <a:t>5</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Everyone eats the matzah</a:t>
            </a:r>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E5AB331-05F0-4DB9-AE58-7A80594B9821}" type="slidenum">
              <a:rPr lang="en-US">
                <a:cs typeface="Arial" charset="0"/>
              </a:rPr>
              <a:pPr fontAlgn="base">
                <a:spcBef>
                  <a:spcPct val="0"/>
                </a:spcBef>
                <a:spcAft>
                  <a:spcPct val="0"/>
                </a:spcAft>
              </a:pPr>
              <a:t>25</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9"/>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0"/>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B0B80161-2E8A-4205-A236-D7B831ADF891}" type="datetimeFigureOut">
              <a:rPr lang="en-US"/>
              <a:pPr>
                <a:defRPr/>
              </a:pPr>
              <a:t>4/5/2020</a:t>
            </a:fld>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9B442A45-A90E-495C-A560-CB9B9BB3FFD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E0DCB0C0-279D-486D-A45C-AE5D2D504CEB}" type="datetimeFigureOut">
              <a:rPr lang="en-US"/>
              <a:pPr>
                <a:defRPr/>
              </a:pPr>
              <a:t>4/5/2020</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90FE8699-1ECD-4AC4-B739-EEB7ADD9E2E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p:cNvSpPr>
            <a:spLocks noGrp="1"/>
          </p:cNvSpPr>
          <p:nvPr>
            <p:ph type="dt" sz="half" idx="10"/>
          </p:nvPr>
        </p:nvSpPr>
        <p:spPr/>
        <p:txBody>
          <a:bodyPr/>
          <a:lstStyle>
            <a:lvl1pPr>
              <a:defRPr/>
            </a:lvl1pPr>
          </a:lstStyle>
          <a:p>
            <a:pPr>
              <a:defRPr/>
            </a:pPr>
            <a:fld id="{6F106AE3-4F51-4640-9270-1E2C74C49E40}" type="datetimeFigureOut">
              <a:rPr lang="en-US"/>
              <a:pPr>
                <a:defRPr/>
              </a:pPr>
              <a:t>4/5/2020</a:t>
            </a:fld>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smtClean="0">
                <a:solidFill>
                  <a:srgbClr val="FFFFFF"/>
                </a:solidFill>
              </a:defRPr>
            </a:lvl1pPr>
          </a:lstStyle>
          <a:p>
            <a:pPr>
              <a:defRPr/>
            </a:pPr>
            <a:fld id="{ADA38DBE-7C99-43E2-9485-CC7DECF70D2B}"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p:txBody>
          <a:bodyPr rtlCol="0"/>
          <a:lstStyle>
            <a:lvl1pPr>
              <a:defRPr/>
            </a:lvl1pPr>
          </a:lstStyle>
          <a:p>
            <a:pPr>
              <a:defRPr/>
            </a:pPr>
            <a:fld id="{7FCE75C6-45FD-4248-94A5-7FB6C2514144}" type="datetimeFigureOut">
              <a:rPr lang="en-US"/>
              <a:pPr>
                <a:defRPr/>
              </a:pPr>
              <a:t>4/5/2020</a:t>
            </a:fld>
            <a:endParaRPr lang="en-US"/>
          </a:p>
        </p:txBody>
      </p:sp>
      <p:sp>
        <p:nvSpPr>
          <p:cNvPr id="6" name="Slide Number Placeholder 9"/>
          <p:cNvSpPr>
            <a:spLocks noGrp="1"/>
          </p:cNvSpPr>
          <p:nvPr>
            <p:ph type="sldNum" sz="quarter" idx="11"/>
          </p:nvPr>
        </p:nvSpPr>
        <p:spPr/>
        <p:txBody>
          <a:bodyPr rtlCol="0"/>
          <a:lstStyle>
            <a:lvl1pPr>
              <a:defRPr/>
            </a:lvl1pPr>
          </a:lstStyle>
          <a:p>
            <a:pPr>
              <a:defRPr/>
            </a:pPr>
            <a:fld id="{69378B0C-B915-4CDB-AD1B-12942758907D}"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1C38A3AC-D408-49D2-B602-7C545E8C2603}" type="datetimeFigureOut">
              <a:rPr lang="en-US"/>
              <a:pPr>
                <a:defRPr/>
              </a:pPr>
              <a:t>4/5/2020</a:t>
            </a:fld>
            <a:endParaRPr lang="en-US"/>
          </a:p>
        </p:txBody>
      </p:sp>
      <p:sp>
        <p:nvSpPr>
          <p:cNvPr id="8" name="Slide Number Placeholder 11"/>
          <p:cNvSpPr>
            <a:spLocks noGrp="1"/>
          </p:cNvSpPr>
          <p:nvPr>
            <p:ph type="sldNum" sz="quarter" idx="11"/>
          </p:nvPr>
        </p:nvSpPr>
        <p:spPr/>
        <p:txBody>
          <a:bodyPr rtlCol="0"/>
          <a:lstStyle>
            <a:lvl1pPr>
              <a:defRPr/>
            </a:lvl1pPr>
          </a:lstStyle>
          <a:p>
            <a:pPr>
              <a:defRPr/>
            </a:pPr>
            <a:fld id="{ECC5FE71-CBAC-4ABE-A45F-D43B324E46F4}" type="slidenum">
              <a:rPr lang="en-US"/>
              <a:pPr>
                <a:defRPr/>
              </a:pPr>
              <a:t>‹#›</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918EACD1-EFDF-4D9F-A871-5A8118F49C8E}" type="datetimeFigureOut">
              <a:rPr lang="en-US"/>
              <a:pPr>
                <a:defRPr/>
              </a:pPr>
              <a:t>4/5/2020</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41F5053C-A57D-4FFD-B688-893A3C45CC2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94A746D6-3C74-40BD-A1D6-D071D709BB3B}" type="datetimeFigureOut">
              <a:rPr lang="en-US"/>
              <a:pPr>
                <a:defRPr/>
              </a:pPr>
              <a:t>4/5/2020</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BDB0F083-2562-4B80-93AB-4D860F15A4E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308A8E5B-D5B3-42A1-B69B-081E7B1036FD}" type="datetimeFigureOut">
              <a:rPr lang="en-US"/>
              <a:pPr>
                <a:defRPr/>
              </a:pPr>
              <a:t>4/5/2020</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F6E79DD8-C88F-4133-9EB8-7ACD117C045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7"/>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9"/>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0"/>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C53A07A9-DE42-4503-89D3-9AF787881CE0}" type="datetimeFigureOut">
              <a:rPr lang="en-US"/>
              <a:pPr>
                <a:defRPr/>
              </a:pPr>
              <a:t>4/5/2020</a:t>
            </a:fld>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smtClean="0"/>
            </a:lvl1pPr>
          </a:lstStyle>
          <a:p>
            <a:pPr>
              <a:defRPr/>
            </a:pPr>
            <a:fld id="{D1E023E6-68A4-4E4A-B383-6959D67A1B0B}"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3AE1223-AB36-4CBB-BA95-D02B363FB9DE}" type="datetimeFigureOut">
              <a:rPr lang="en-US"/>
              <a:pPr>
                <a:defRPr/>
              </a:pPr>
              <a:t>4/5/2020</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B942AC6B-DF24-45C5-B1B1-1E5400B209A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6"/>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2FB69CC2-AF36-4AF0-8C0D-33A3310C5C83}" type="datetimeFigureOut">
              <a:rPr lang="en-US"/>
              <a:pPr>
                <a:defRPr/>
              </a:pPr>
              <a:t>4/5/2020</a:t>
            </a:fld>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92EFDE67-2844-4F06-91EA-F1155546698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056BB199-18D0-4427-A686-3653D1912DE0}" type="datetimeFigureOut">
              <a:rPr lang="en-US"/>
              <a:pPr>
                <a:defRPr/>
              </a:pPr>
              <a:t>4/5/2020</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smtClean="0">
                <a:solidFill>
                  <a:srgbClr val="FFFFFF"/>
                </a:solidFill>
                <a:latin typeface="+mn-lt"/>
                <a:cs typeface="+mn-cs"/>
              </a:defRPr>
            </a:lvl1pPr>
          </a:lstStyle>
          <a:p>
            <a:pPr>
              <a:defRPr/>
            </a:pPr>
            <a:fld id="{9C2A8A07-DA01-4840-8144-2DD99B12DBB5}"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720" r:id="rId1"/>
    <p:sldLayoutId id="2147483716" r:id="rId2"/>
    <p:sldLayoutId id="2147483721" r:id="rId3"/>
    <p:sldLayoutId id="2147483722" r:id="rId4"/>
    <p:sldLayoutId id="2147483723" r:id="rId5"/>
    <p:sldLayoutId id="2147483717" r:id="rId6"/>
    <p:sldLayoutId id="2147483724" r:id="rId7"/>
    <p:sldLayoutId id="2147483718" r:id="rId8"/>
    <p:sldLayoutId id="2147483725" r:id="rId9"/>
    <p:sldLayoutId id="2147483719" r:id="rId10"/>
    <p:sldLayoutId id="2147483726" r:id="rId11"/>
  </p:sldLayoutIdLst>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w Cen MT" pitchFamily="34" charset="0"/>
        </a:defRPr>
      </a:lvl2pPr>
      <a:lvl3pPr algn="l" rtl="0" fontAlgn="base">
        <a:spcBef>
          <a:spcPct val="0"/>
        </a:spcBef>
        <a:spcAft>
          <a:spcPct val="0"/>
        </a:spcAft>
        <a:defRPr sz="4400">
          <a:solidFill>
            <a:schemeClr val="tx2"/>
          </a:solidFill>
          <a:latin typeface="Tw Cen MT" pitchFamily="34" charset="0"/>
        </a:defRPr>
      </a:lvl3pPr>
      <a:lvl4pPr algn="l" rtl="0" fontAlgn="base">
        <a:spcBef>
          <a:spcPct val="0"/>
        </a:spcBef>
        <a:spcAft>
          <a:spcPct val="0"/>
        </a:spcAft>
        <a:defRPr sz="4400">
          <a:solidFill>
            <a:schemeClr val="tx2"/>
          </a:solidFill>
          <a:latin typeface="Tw Cen MT" pitchFamily="34" charset="0"/>
        </a:defRPr>
      </a:lvl4pPr>
      <a:lvl5pPr algn="l" rtl="0" fontAlgn="base">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fontAlgn="base">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fontAlgn="base">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fontAlgn="base">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fontAlgn="base">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xsWh4YaD3HE" TargetMode="Externa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ideo" Target="file:///E:\Videos\Mah%20Nishtanah%20-%20The%204%20Questions%20in%20Hebrew.wmv" TargetMode="External"/><Relationship Id="rId4" Type="http://schemas.openxmlformats.org/officeDocument/2006/relationships/hyperlink" Target="https://www.youtube.com/watch?v=xsWh4YaD3H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youtu.be/jkLzJNyDWEY"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https://www.youtube.com/watch?v=RCzUWap9rm0"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fontAlgn="auto">
              <a:spcAft>
                <a:spcPts val="0"/>
              </a:spcAft>
              <a:defRPr/>
            </a:pPr>
            <a:r>
              <a:rPr lang="en-US" dirty="0"/>
              <a:t>The Seder meal</a:t>
            </a:r>
          </a:p>
        </p:txBody>
      </p:sp>
      <p:sp>
        <p:nvSpPr>
          <p:cNvPr id="14338" name="Subtitle 2"/>
          <p:cNvSpPr>
            <a:spLocks noGrp="1"/>
          </p:cNvSpPr>
          <p:nvPr>
            <p:ph type="subTitle" idx="1"/>
          </p:nvPr>
        </p:nvSpPr>
        <p:spPr>
          <a:xfrm>
            <a:off x="2362200" y="6049963"/>
            <a:ext cx="6705600" cy="685800"/>
          </a:xfrm>
        </p:spPr>
        <p:txBody>
          <a:bodyPr/>
          <a:lstStyle/>
          <a:p>
            <a:endParaRPr lang="en-US"/>
          </a:p>
        </p:txBody>
      </p:sp>
      <p:pic>
        <p:nvPicPr>
          <p:cNvPr id="1026" name="Picture 2" descr="http://1.bp.blogspot.com/-AkACs1J5JbU/TZEPLISYkeI/AAAAAAAAAco/o5av04CBwvg/s1600/passover-sader-plate-fd-lg.jpg"/>
          <p:cNvPicPr>
            <a:picLocks noChangeAspect="1" noChangeArrowheads="1"/>
          </p:cNvPicPr>
          <p:nvPr/>
        </p:nvPicPr>
        <p:blipFill>
          <a:blip r:embed="rId2" cstate="print"/>
          <a:srcRect/>
          <a:stretch>
            <a:fillRect/>
          </a:stretch>
        </p:blipFill>
        <p:spPr bwMode="auto">
          <a:xfrm>
            <a:off x="1828800" y="609600"/>
            <a:ext cx="5384799" cy="42141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3"/>
          <p:cNvSpPr txBox="1">
            <a:spLocks noChangeArrowheads="1"/>
          </p:cNvSpPr>
          <p:nvPr/>
        </p:nvSpPr>
        <p:spPr bwMode="auto">
          <a:xfrm>
            <a:off x="533400" y="388938"/>
            <a:ext cx="7924800" cy="4183062"/>
          </a:xfrm>
          <a:prstGeom prst="rect">
            <a:avLst/>
          </a:prstGeom>
          <a:noFill/>
          <a:ln w="9525">
            <a:noFill/>
            <a:miter lim="800000"/>
            <a:headEnd/>
            <a:tailEnd/>
          </a:ln>
        </p:spPr>
        <p:txBody>
          <a:bodyPr>
            <a:spAutoFit/>
          </a:bodyPr>
          <a:lstStyle/>
          <a:p>
            <a:pPr algn="ctr">
              <a:lnSpc>
                <a:spcPts val="2900"/>
              </a:lnSpc>
            </a:pPr>
            <a:r>
              <a:rPr lang="en-US" sz="2800" b="1" dirty="0">
                <a:latin typeface="Tw Cen MT" pitchFamily="34" charset="0"/>
              </a:rPr>
              <a:t>Narrator:  </a:t>
            </a:r>
            <a:r>
              <a:rPr lang="en-US" sz="2800" dirty="0">
                <a:latin typeface="Tw Cen MT" pitchFamily="34" charset="0"/>
              </a:rPr>
              <a:t>We are gathered here to commemorate two great feasts in the history of humankind - the Jewish Passover and the Last Supper. On the last day of his life, Jesus took part in this festival meal with his disciples. It was during this meal that he gave us his body and blood with the invitation "Take and eat, drink of it, all of you." Tonight we will celebrate together a simple adaptation of the Jewish Passover meal. As a symbol of the warm glow of happiness which this festival brings into our home, let us begin by lighting the candles before us. </a:t>
            </a:r>
          </a:p>
        </p:txBody>
      </p:sp>
      <p:pic>
        <p:nvPicPr>
          <p:cNvPr id="14338" name="Picture 2" descr="http://www.quantumyoga.org/images/the-last-supper.gif"/>
          <p:cNvPicPr>
            <a:picLocks noChangeAspect="1" noChangeArrowheads="1"/>
          </p:cNvPicPr>
          <p:nvPr/>
        </p:nvPicPr>
        <p:blipFill>
          <a:blip r:embed="rId2" cstate="print"/>
          <a:srcRect t="34605" b="6539"/>
          <a:stretch>
            <a:fillRect/>
          </a:stretch>
        </p:blipFill>
        <p:spPr bwMode="auto">
          <a:xfrm>
            <a:off x="1219200" y="4724400"/>
            <a:ext cx="6400800" cy="2057400"/>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762000" y="533400"/>
            <a:ext cx="7696200" cy="3540125"/>
          </a:xfrm>
          <a:prstGeom prst="rect">
            <a:avLst/>
          </a:prstGeom>
          <a:noFill/>
          <a:ln w="9525">
            <a:noFill/>
            <a:miter lim="800000"/>
            <a:headEnd/>
            <a:tailEnd/>
          </a:ln>
        </p:spPr>
        <p:txBody>
          <a:bodyPr>
            <a:spAutoFit/>
          </a:bodyPr>
          <a:lstStyle/>
          <a:p>
            <a:pPr algn="ctr"/>
            <a:r>
              <a:rPr lang="en-US" sz="3200" b="1">
                <a:latin typeface="Tw Cen MT" pitchFamily="34" charset="0"/>
              </a:rPr>
              <a:t>Mother of the Household:  </a:t>
            </a:r>
            <a:r>
              <a:rPr lang="en-US" sz="3200">
                <a:latin typeface="Tw Cen MT" pitchFamily="34" charset="0"/>
              </a:rPr>
              <a:t>Blessed are you, Lord God, King of the Universe, Who has sanctified us with your commandments and commanded us to kindle the light of the holiday. As we light these candles help us to remember to live according to your word so that we may bring the light to others.</a:t>
            </a:r>
          </a:p>
        </p:txBody>
      </p:sp>
      <p:pic>
        <p:nvPicPr>
          <p:cNvPr id="15362" name="Picture 2" descr="http://kristynmarie.com/wp-content/uploads/2009/07/candles.jpg"/>
          <p:cNvPicPr>
            <a:picLocks noChangeAspect="1" noChangeArrowheads="1"/>
          </p:cNvPicPr>
          <p:nvPr/>
        </p:nvPicPr>
        <p:blipFill>
          <a:blip r:embed="rId2" cstate="print"/>
          <a:srcRect/>
          <a:stretch>
            <a:fillRect/>
          </a:stretch>
        </p:blipFill>
        <p:spPr bwMode="auto">
          <a:xfrm>
            <a:off x="1219200" y="4038600"/>
            <a:ext cx="6400800" cy="2590800"/>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153400" cy="2523768"/>
          </a:xfrm>
          <a:prstGeom prst="rect">
            <a:avLst/>
          </a:prstGeom>
        </p:spPr>
        <p:txBody>
          <a:bodyPr wrap="square">
            <a:spAutoFit/>
          </a:bodyPr>
          <a:lstStyle/>
          <a:p>
            <a:r>
              <a:rPr lang="en-US" sz="2800" b="1" dirty="0">
                <a:latin typeface="Tw Cen MT" pitchFamily="34" charset="0"/>
              </a:rPr>
              <a:t>Narrator:  </a:t>
            </a:r>
            <a:r>
              <a:rPr lang="en-US" sz="2800" dirty="0">
                <a:latin typeface="Tw Cen MT" pitchFamily="34" charset="0"/>
              </a:rPr>
              <a:t>There are four cups of wine drunk during the Seder meal to represent the four terms in the Exodus story that describe God’s saving action towards the Israelites: </a:t>
            </a:r>
          </a:p>
          <a:p>
            <a:endParaRPr lang="en-US" sz="2800" dirty="0">
              <a:latin typeface="Tw Cen MT" pitchFamily="34" charset="0"/>
            </a:endParaRPr>
          </a:p>
          <a:p>
            <a:endParaRPr lang="en-US" dirty="0"/>
          </a:p>
        </p:txBody>
      </p:sp>
      <p:pic>
        <p:nvPicPr>
          <p:cNvPr id="1026" name="Picture 2" descr="http://www.challahcrumbs.com/images/4Cups.jpg"/>
          <p:cNvPicPr>
            <a:picLocks noChangeAspect="1" noChangeArrowheads="1"/>
          </p:cNvPicPr>
          <p:nvPr/>
        </p:nvPicPr>
        <p:blipFill>
          <a:blip r:embed="rId2" cstate="print"/>
          <a:srcRect/>
          <a:stretch>
            <a:fillRect/>
          </a:stretch>
        </p:blipFill>
        <p:spPr bwMode="auto">
          <a:xfrm>
            <a:off x="5638800" y="2743200"/>
            <a:ext cx="3196157" cy="21710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533400" y="2286000"/>
            <a:ext cx="5029200" cy="4185761"/>
          </a:xfrm>
          <a:prstGeom prst="rect">
            <a:avLst/>
          </a:prstGeom>
          <a:noFill/>
        </p:spPr>
        <p:txBody>
          <a:bodyPr wrap="square" rtlCol="0">
            <a:spAutoFit/>
          </a:bodyPr>
          <a:lstStyle/>
          <a:p>
            <a:r>
              <a:rPr lang="en-US" sz="2800" b="1" dirty="0">
                <a:latin typeface="Tw Cen MT" pitchFamily="34" charset="0"/>
              </a:rPr>
              <a:t>Reader 1: </a:t>
            </a:r>
            <a:r>
              <a:rPr lang="en-US" sz="2800" dirty="0">
                <a:latin typeface="Tw Cen MT" pitchFamily="34" charset="0"/>
              </a:rPr>
              <a:t>“I am the Lord. I will </a:t>
            </a:r>
            <a:r>
              <a:rPr lang="en-US" sz="2800" b="1" dirty="0">
                <a:latin typeface="Tw Cen MT" pitchFamily="34" charset="0"/>
              </a:rPr>
              <a:t>FREE</a:t>
            </a:r>
            <a:r>
              <a:rPr lang="en-US" sz="2800" dirty="0">
                <a:latin typeface="Tw Cen MT" pitchFamily="34" charset="0"/>
              </a:rPr>
              <a:t> you from the burdens of the Egyptians and will </a:t>
            </a:r>
            <a:r>
              <a:rPr lang="en-US" sz="2800" b="1" dirty="0">
                <a:latin typeface="Tw Cen MT" pitchFamily="34" charset="0"/>
              </a:rPr>
              <a:t>DELIVER </a:t>
            </a:r>
            <a:r>
              <a:rPr lang="en-US" sz="2800" dirty="0">
                <a:latin typeface="Tw Cen MT" pitchFamily="34" charset="0"/>
              </a:rPr>
              <a:t>you from their slavery. I will </a:t>
            </a:r>
            <a:r>
              <a:rPr lang="en-US" sz="2800" b="1" dirty="0">
                <a:latin typeface="Tw Cen MT" pitchFamily="34" charset="0"/>
              </a:rPr>
              <a:t>REDEEM </a:t>
            </a:r>
            <a:r>
              <a:rPr lang="en-US" sz="2800" dirty="0">
                <a:latin typeface="Tw Cen MT" pitchFamily="34" charset="0"/>
              </a:rPr>
              <a:t>you by my outstretched arm and with mighty acts of judgment. I will </a:t>
            </a:r>
            <a:r>
              <a:rPr lang="en-US" sz="2800" b="1" dirty="0">
                <a:latin typeface="Tw Cen MT" pitchFamily="34" charset="0"/>
              </a:rPr>
              <a:t>TAKE YOU </a:t>
            </a:r>
            <a:r>
              <a:rPr lang="en-US" sz="2800" dirty="0">
                <a:latin typeface="Tw Cen MT" pitchFamily="34" charset="0"/>
              </a:rPr>
              <a:t>as my own people, and I will be your God.”</a:t>
            </a:r>
          </a:p>
          <a:p>
            <a:pPr algn="r"/>
            <a:r>
              <a:rPr lang="en-US" sz="2400" dirty="0">
                <a:latin typeface="Tw Cen MT" pitchFamily="34" charset="0"/>
              </a:rPr>
              <a:t>Exodus 6:6-7</a:t>
            </a:r>
            <a:br>
              <a:rPr lang="en-US" dirty="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685800" y="533400"/>
            <a:ext cx="7772400" cy="892552"/>
          </a:xfrm>
          <a:prstGeom prst="rect">
            <a:avLst/>
          </a:prstGeom>
          <a:noFill/>
          <a:ln w="9525">
            <a:noFill/>
            <a:miter lim="800000"/>
            <a:headEnd/>
            <a:tailEnd/>
          </a:ln>
        </p:spPr>
        <p:txBody>
          <a:bodyPr>
            <a:spAutoFit/>
          </a:bodyPr>
          <a:lstStyle/>
          <a:p>
            <a:pPr algn="ctr"/>
            <a:r>
              <a:rPr lang="en-US" sz="2600" b="1" dirty="0">
                <a:latin typeface="Tw Cen MT" pitchFamily="34" charset="0"/>
              </a:rPr>
              <a:t>Narrator:  </a:t>
            </a:r>
            <a:r>
              <a:rPr lang="en-US" sz="2600" dirty="0">
                <a:latin typeface="Tw Cen MT" pitchFamily="34" charset="0"/>
              </a:rPr>
              <a:t>The leader takes up the first cup of wine and recites the Kiddush, or Passover benediction: </a:t>
            </a:r>
          </a:p>
        </p:txBody>
      </p:sp>
      <p:sp>
        <p:nvSpPr>
          <p:cNvPr id="17410" name="TextBox 3"/>
          <p:cNvSpPr txBox="1">
            <a:spLocks noChangeArrowheads="1"/>
          </p:cNvSpPr>
          <p:nvPr/>
        </p:nvSpPr>
        <p:spPr bwMode="auto">
          <a:xfrm>
            <a:off x="2667000" y="1905000"/>
            <a:ext cx="6477000" cy="4400550"/>
          </a:xfrm>
          <a:prstGeom prst="rect">
            <a:avLst/>
          </a:prstGeom>
          <a:noFill/>
          <a:ln w="9525">
            <a:noFill/>
            <a:miter lim="800000"/>
            <a:headEnd/>
            <a:tailEnd/>
          </a:ln>
        </p:spPr>
        <p:txBody>
          <a:bodyPr>
            <a:spAutoFit/>
          </a:bodyPr>
          <a:lstStyle/>
          <a:p>
            <a:pPr algn="ctr"/>
            <a:r>
              <a:rPr lang="en-US" sz="2800" b="1" dirty="0">
                <a:latin typeface="Tw Cen MT" pitchFamily="34" charset="0"/>
              </a:rPr>
              <a:t>Leader:  </a:t>
            </a:r>
            <a:r>
              <a:rPr lang="en-US" sz="2800" dirty="0">
                <a:latin typeface="Tw Cen MT" pitchFamily="34" charset="0"/>
              </a:rPr>
              <a:t>Blessed are You, Lord God, King of the universe, who have chosen us among all peoples and sanctified us with Your commandments. In love You have given us solemn days of joy and festive seasons of gladness, even this day of the feast of the unleavened bread, a memorial of the departure from Egypt. You have chosen us for your service, You have preserved us, sustained us, and brought us to this season.</a:t>
            </a:r>
          </a:p>
        </p:txBody>
      </p:sp>
      <p:pic>
        <p:nvPicPr>
          <p:cNvPr id="16390" name="Picture 6" descr="http://www.openthatbottlenight.com/wine-glass-grapes.jpg"/>
          <p:cNvPicPr>
            <a:picLocks noChangeAspect="1" noChangeArrowheads="1"/>
          </p:cNvPicPr>
          <p:nvPr/>
        </p:nvPicPr>
        <p:blipFill>
          <a:blip r:embed="rId3" cstate="print"/>
          <a:srcRect/>
          <a:stretch>
            <a:fillRect/>
          </a:stretch>
        </p:blipFill>
        <p:spPr bwMode="auto">
          <a:xfrm>
            <a:off x="304800" y="2133600"/>
            <a:ext cx="2400300" cy="3600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533400" y="838200"/>
            <a:ext cx="8229600" cy="2062163"/>
          </a:xfrm>
          <a:prstGeom prst="rect">
            <a:avLst/>
          </a:prstGeom>
          <a:noFill/>
          <a:ln w="9525">
            <a:noFill/>
            <a:miter lim="800000"/>
            <a:headEnd/>
            <a:tailEnd/>
          </a:ln>
        </p:spPr>
        <p:txBody>
          <a:bodyPr>
            <a:spAutoFit/>
          </a:bodyPr>
          <a:lstStyle/>
          <a:p>
            <a:pPr algn="ctr"/>
            <a:r>
              <a:rPr lang="en-US" sz="3200" b="1" dirty="0">
                <a:latin typeface="Tw Cen MT" pitchFamily="34" charset="0"/>
              </a:rPr>
              <a:t>All:  </a:t>
            </a:r>
            <a:r>
              <a:rPr lang="en-US" sz="3200" dirty="0">
                <a:latin typeface="Tw Cen MT" pitchFamily="34" charset="0"/>
              </a:rPr>
              <a:t>Blessed are You, Lord God, King of the universe, Creator of the fruit of the vine. </a:t>
            </a:r>
          </a:p>
          <a:p>
            <a:endParaRPr lang="en-US" sz="3200" dirty="0">
              <a:latin typeface="Tw Cen MT" pitchFamily="34" charset="0"/>
            </a:endParaRPr>
          </a:p>
          <a:p>
            <a:r>
              <a:rPr lang="en-US" sz="2800" dirty="0">
                <a:latin typeface="Tw Cen MT" pitchFamily="34" charset="0"/>
              </a:rPr>
              <a:t>All drink first cup of wine.</a:t>
            </a:r>
          </a:p>
        </p:txBody>
      </p:sp>
      <p:pic>
        <p:nvPicPr>
          <p:cNvPr id="1026" name="Picture 2" descr="http://www.aolcdn.com/photogalleryassets/living/535786/manishevitz-wine-kosher365wy030909.jpg"/>
          <p:cNvPicPr>
            <a:picLocks noChangeAspect="1" noChangeArrowheads="1"/>
          </p:cNvPicPr>
          <p:nvPr/>
        </p:nvPicPr>
        <p:blipFill>
          <a:blip r:embed="rId2" cstate="print"/>
          <a:srcRect/>
          <a:stretch>
            <a:fillRect/>
          </a:stretch>
        </p:blipFill>
        <p:spPr bwMode="auto">
          <a:xfrm>
            <a:off x="3047999" y="3035315"/>
            <a:ext cx="3276601" cy="35369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Box 1"/>
          <p:cNvSpPr txBox="1">
            <a:spLocks noChangeArrowheads="1"/>
          </p:cNvSpPr>
          <p:nvPr/>
        </p:nvSpPr>
        <p:spPr bwMode="auto">
          <a:xfrm>
            <a:off x="381000" y="381000"/>
            <a:ext cx="8458200" cy="3547125"/>
          </a:xfrm>
          <a:prstGeom prst="rect">
            <a:avLst/>
          </a:prstGeom>
          <a:noFill/>
          <a:ln w="9525">
            <a:noFill/>
            <a:miter lim="800000"/>
            <a:headEnd/>
            <a:tailEnd/>
          </a:ln>
        </p:spPr>
        <p:txBody>
          <a:bodyPr>
            <a:spAutoFit/>
          </a:bodyPr>
          <a:lstStyle/>
          <a:p>
            <a:endParaRPr lang="en-US" sz="3200" dirty="0">
              <a:latin typeface="Tw Cen MT" pitchFamily="34" charset="0"/>
            </a:endParaRPr>
          </a:p>
          <a:p>
            <a:pPr>
              <a:lnSpc>
                <a:spcPts val="3300"/>
              </a:lnSpc>
            </a:pPr>
            <a:r>
              <a:rPr lang="en-US" sz="3200" b="1" dirty="0">
                <a:latin typeface="Tw Cen MT" pitchFamily="34" charset="0"/>
              </a:rPr>
              <a:t>Reader 2: </a:t>
            </a:r>
            <a:r>
              <a:rPr lang="en-US" sz="3200" dirty="0">
                <a:latin typeface="Tw Cen MT" pitchFamily="34" charset="0"/>
              </a:rPr>
              <a:t>Passover is a spring feast. A reminder to us of the newness of life. The green herbs are now used as a token of gratitude to God for the products of the earth. We should all dip the parsley in the salt water and eat. The salt water is like the tears of a people who are bound up in slavery and are not free.  </a:t>
            </a:r>
          </a:p>
        </p:txBody>
      </p:sp>
      <p:pic>
        <p:nvPicPr>
          <p:cNvPr id="18434" name="Picture 2" descr="http://www.thedailygreen.com/cm/thedailygreen/images/Wu/parsley-lycopene--lg.jpg"/>
          <p:cNvPicPr>
            <a:picLocks noChangeAspect="1" noChangeArrowheads="1"/>
          </p:cNvPicPr>
          <p:nvPr/>
        </p:nvPicPr>
        <p:blipFill>
          <a:blip r:embed="rId2" cstate="print"/>
          <a:srcRect t="20000" b="8889"/>
          <a:stretch>
            <a:fillRect/>
          </a:stretch>
        </p:blipFill>
        <p:spPr bwMode="auto">
          <a:xfrm>
            <a:off x="1066800" y="4648200"/>
            <a:ext cx="2819400" cy="1569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436" name="Picture 4" descr="http://t3.gstatic.com/images?q=tbn:ANd9GcRk6fZStjHrG5KitKoiJIg3123OQuGm6WZSAiaIs7tez_lDG4Su"/>
          <p:cNvPicPr>
            <a:picLocks noChangeAspect="1" noChangeArrowheads="1"/>
          </p:cNvPicPr>
          <p:nvPr/>
        </p:nvPicPr>
        <p:blipFill>
          <a:blip r:embed="rId3" cstate="print"/>
          <a:srcRect t="17204"/>
          <a:stretch>
            <a:fillRect/>
          </a:stretch>
        </p:blipFill>
        <p:spPr bwMode="auto">
          <a:xfrm>
            <a:off x="5153025" y="4648200"/>
            <a:ext cx="2847975" cy="15770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1"/>
          <p:cNvSpPr txBox="1">
            <a:spLocks noChangeArrowheads="1"/>
          </p:cNvSpPr>
          <p:nvPr/>
        </p:nvSpPr>
        <p:spPr bwMode="auto">
          <a:xfrm>
            <a:off x="838200" y="381000"/>
            <a:ext cx="7391400" cy="3046988"/>
          </a:xfrm>
          <a:prstGeom prst="rect">
            <a:avLst/>
          </a:prstGeom>
          <a:noFill/>
          <a:ln w="9525">
            <a:noFill/>
            <a:miter lim="800000"/>
            <a:headEnd/>
            <a:tailEnd/>
          </a:ln>
        </p:spPr>
        <p:txBody>
          <a:bodyPr>
            <a:spAutoFit/>
          </a:bodyPr>
          <a:lstStyle/>
          <a:p>
            <a:pPr algn="ctr"/>
            <a:r>
              <a:rPr lang="en-US" sz="3200" b="1" dirty="0">
                <a:latin typeface="Tw Cen MT" pitchFamily="34" charset="0"/>
              </a:rPr>
              <a:t>Leader:  </a:t>
            </a:r>
            <a:r>
              <a:rPr lang="en-US" sz="3200" dirty="0">
                <a:latin typeface="Tw Cen MT" pitchFamily="34" charset="0"/>
              </a:rPr>
              <a:t>We break the middle </a:t>
            </a:r>
            <a:r>
              <a:rPr lang="en-US" sz="3200" dirty="0" err="1">
                <a:latin typeface="Tw Cen MT" pitchFamily="34" charset="0"/>
              </a:rPr>
              <a:t>matzah</a:t>
            </a:r>
            <a:r>
              <a:rPr lang="en-US" sz="3200" dirty="0">
                <a:latin typeface="Tw Cen MT" pitchFamily="34" charset="0"/>
              </a:rPr>
              <a:t>, leaving one half on the dish; the other half is hidden as the </a:t>
            </a:r>
            <a:r>
              <a:rPr lang="en-US" sz="3200" dirty="0" err="1">
                <a:latin typeface="Tw Cen MT" pitchFamily="34" charset="0"/>
              </a:rPr>
              <a:t>Afikoman</a:t>
            </a:r>
            <a:r>
              <a:rPr lang="en-US" sz="3200" dirty="0">
                <a:latin typeface="Tw Cen MT" pitchFamily="34" charset="0"/>
              </a:rPr>
              <a:t> to be eaten at the end of the meal, a reminder to the Jewish people of the hidden Messiah whose appearance is expectantly awaited. </a:t>
            </a:r>
          </a:p>
        </p:txBody>
      </p:sp>
      <p:pic>
        <p:nvPicPr>
          <p:cNvPr id="3" name="Picture 4" descr="http://goldmenorah.com/wp-content/uploads/2009/03/matzah_and_kiddush_cup.jpg"/>
          <p:cNvPicPr>
            <a:picLocks noChangeAspect="1" noChangeArrowheads="1"/>
          </p:cNvPicPr>
          <p:nvPr/>
        </p:nvPicPr>
        <p:blipFill>
          <a:blip r:embed="rId2" cstate="print"/>
          <a:srcRect/>
          <a:stretch>
            <a:fillRect/>
          </a:stretch>
        </p:blipFill>
        <p:spPr bwMode="auto">
          <a:xfrm>
            <a:off x="3124406" y="3486149"/>
            <a:ext cx="2819194" cy="3219451"/>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bcdecatur.org/files/FourQuestions.jpg"/>
          <p:cNvPicPr>
            <a:picLocks noChangeAspect="1" noChangeArrowheads="1"/>
          </p:cNvPicPr>
          <p:nvPr/>
        </p:nvPicPr>
        <p:blipFill>
          <a:blip r:embed="rId2" cstate="print"/>
          <a:srcRect/>
          <a:stretch>
            <a:fillRect/>
          </a:stretch>
        </p:blipFill>
        <p:spPr bwMode="auto">
          <a:xfrm>
            <a:off x="5994400" y="4419600"/>
            <a:ext cx="2997200" cy="2247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578" name="TextBox 1"/>
          <p:cNvSpPr txBox="1">
            <a:spLocks noChangeArrowheads="1"/>
          </p:cNvSpPr>
          <p:nvPr/>
        </p:nvSpPr>
        <p:spPr bwMode="auto">
          <a:xfrm>
            <a:off x="228600" y="457200"/>
            <a:ext cx="8153400" cy="6771084"/>
          </a:xfrm>
          <a:prstGeom prst="rect">
            <a:avLst/>
          </a:prstGeom>
          <a:noFill/>
          <a:ln w="9525">
            <a:noFill/>
            <a:miter lim="800000"/>
            <a:headEnd/>
            <a:tailEnd/>
          </a:ln>
        </p:spPr>
        <p:txBody>
          <a:bodyPr wrap="square">
            <a:spAutoFit/>
          </a:bodyPr>
          <a:lstStyle/>
          <a:p>
            <a:pPr algn="ctr"/>
            <a:r>
              <a:rPr lang="en-US" sz="2800" b="1" dirty="0">
                <a:latin typeface="Tw Cen MT" pitchFamily="34" charset="0"/>
              </a:rPr>
              <a:t>Narrator:  </a:t>
            </a:r>
            <a:r>
              <a:rPr lang="en-US" sz="2800" dirty="0">
                <a:latin typeface="Tw Cen MT" pitchFamily="34" charset="0"/>
              </a:rPr>
              <a:t>A retelling of the exodus from Egypt and the first Passover is now told.  The youngest member of the family asks the 4 traditional questions – </a:t>
            </a:r>
          </a:p>
          <a:p>
            <a:pPr algn="ctr"/>
            <a:endParaRPr lang="en-US" sz="2800" dirty="0">
              <a:latin typeface="Tw Cen MT" pitchFamily="34" charset="0"/>
            </a:endParaRPr>
          </a:p>
          <a:p>
            <a:pPr>
              <a:buFont typeface="Wingdings" pitchFamily="2" charset="2"/>
              <a:buChar char="v"/>
            </a:pPr>
            <a:r>
              <a:rPr lang="en-US" sz="2800" dirty="0">
                <a:latin typeface="Tw Cen MT" pitchFamily="34" charset="0"/>
              </a:rPr>
              <a:t>Why is this night different from all other nights?</a:t>
            </a:r>
          </a:p>
          <a:p>
            <a:pPr>
              <a:buFont typeface="Wingdings" pitchFamily="2" charset="2"/>
              <a:buChar char="v"/>
            </a:pPr>
            <a:r>
              <a:rPr lang="en-US" sz="2800" dirty="0">
                <a:latin typeface="Tw Cen MT" pitchFamily="34" charset="0"/>
              </a:rPr>
              <a:t>Why is it that on all other nights we eat all kinds of herbs, but on this night we eat only bitter herbs?</a:t>
            </a:r>
          </a:p>
          <a:p>
            <a:pPr>
              <a:buFont typeface="Wingdings" pitchFamily="2" charset="2"/>
              <a:buChar char="v"/>
            </a:pPr>
            <a:r>
              <a:rPr lang="en-US" sz="2800" dirty="0">
                <a:latin typeface="Tw Cen MT" pitchFamily="34" charset="0"/>
              </a:rPr>
              <a:t>Why is it that on all other nights we do not dip our herbs even once, but on this night we dip them twice?</a:t>
            </a:r>
          </a:p>
          <a:p>
            <a:pPr>
              <a:buFont typeface="Wingdings" pitchFamily="2" charset="2"/>
              <a:buChar char="v"/>
            </a:pPr>
            <a:r>
              <a:rPr lang="en-US" sz="2800" dirty="0">
                <a:latin typeface="Tw Cen MT" pitchFamily="34" charset="0"/>
              </a:rPr>
              <a:t>Why do we lean on a pillow tonight?</a:t>
            </a:r>
          </a:p>
          <a:p>
            <a:endParaRPr lang="en-US" sz="2800" dirty="0">
              <a:latin typeface="Tw Cen MT" pitchFamily="34" charset="0"/>
              <a:hlinkClick r:id="rId3"/>
            </a:endParaRPr>
          </a:p>
          <a:p>
            <a:br>
              <a:rPr lang="en-US" dirty="0">
                <a:latin typeface="Tw Cen MT" pitchFamily="34" charset="0"/>
              </a:rPr>
            </a:br>
            <a:br>
              <a:rPr lang="en-US" dirty="0">
                <a:latin typeface="Tw Cen MT" pitchFamily="34" charset="0"/>
              </a:rPr>
            </a:br>
            <a:br>
              <a:rPr lang="en-US" dirty="0">
                <a:latin typeface="Tw Cen MT" pitchFamily="34" charset="0"/>
              </a:rPr>
            </a:br>
            <a:br>
              <a:rPr lang="en-US" dirty="0">
                <a:latin typeface="Tw Cen MT" pitchFamily="34" charset="0"/>
              </a:rPr>
            </a:br>
            <a:br>
              <a:rPr lang="en-US" dirty="0">
                <a:latin typeface="Tw Cen MT" pitchFamily="34" charset="0"/>
              </a:rPr>
            </a:br>
            <a:br>
              <a:rPr lang="en-US" dirty="0">
                <a:latin typeface="Tw Cen MT" pitchFamily="34" charset="0"/>
              </a:rPr>
            </a:br>
            <a:endParaRPr lang="en-US" dirty="0">
              <a:latin typeface="Tw Cen MT"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h Nishtanah - The 4 Questions in Hebrew.wmv">
            <a:hlinkClick r:id="" action="ppaction://media"/>
          </p:cNvPr>
          <p:cNvPicPr>
            <a:picLocks noRot="1" noChangeAspect="1"/>
          </p:cNvPicPr>
          <p:nvPr>
            <a:videoFile r:link="rId1"/>
          </p:nvPr>
        </p:nvPicPr>
        <p:blipFill>
          <a:blip r:embed="rId3" cstate="print"/>
          <a:stretch>
            <a:fillRect/>
          </a:stretch>
        </p:blipFill>
        <p:spPr>
          <a:xfrm>
            <a:off x="1905000" y="1219200"/>
            <a:ext cx="5638800" cy="4229100"/>
          </a:xfrm>
          <a:prstGeom prst="rect">
            <a:avLst/>
          </a:prstGeom>
        </p:spPr>
      </p:pic>
      <p:sp>
        <p:nvSpPr>
          <p:cNvPr id="3" name="Rectangle 2"/>
          <p:cNvSpPr/>
          <p:nvPr/>
        </p:nvSpPr>
        <p:spPr>
          <a:xfrm>
            <a:off x="1295400" y="381000"/>
            <a:ext cx="5562600" cy="369332"/>
          </a:xfrm>
          <a:prstGeom prst="rect">
            <a:avLst/>
          </a:prstGeom>
        </p:spPr>
        <p:txBody>
          <a:bodyPr wrap="square">
            <a:spAutoFit/>
          </a:bodyPr>
          <a:lstStyle/>
          <a:p>
            <a:r>
              <a:rPr lang="en-US" dirty="0">
                <a:hlinkClick r:id="rId4"/>
              </a:rPr>
              <a:t>https://www.youtube.com/watch?v=xsWh4YaD3HE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4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81000" y="-1787525"/>
            <a:ext cx="8229600" cy="9356725"/>
          </a:xfrm>
          <a:prstGeom prst="rect">
            <a:avLst/>
          </a:prstGeom>
          <a:noFill/>
          <a:ln w="9525">
            <a:noFill/>
            <a:miter lim="800000"/>
            <a:headEnd/>
            <a:tailEnd/>
          </a:ln>
        </p:spPr>
        <p:txBody>
          <a:bodyPr anchor="ctr">
            <a:spAutoFit/>
          </a:bodyPr>
          <a:lstStyle/>
          <a:p>
            <a:pPr algn="ctr"/>
            <a:endParaRPr lang="en-US" sz="2400" dirty="0">
              <a:latin typeface="Tw Cen MT" pitchFamily="34" charset="0"/>
            </a:endParaRPr>
          </a:p>
          <a:p>
            <a:pPr algn="ctr"/>
            <a:endParaRPr lang="en-US" sz="2400" dirty="0">
              <a:latin typeface="Tw Cen MT" pitchFamily="34" charset="0"/>
            </a:endParaRPr>
          </a:p>
          <a:p>
            <a:pPr algn="ctr"/>
            <a:endParaRPr lang="en-US" sz="2400" b="1" u="sng" dirty="0">
              <a:latin typeface="Tw Cen MT" pitchFamily="34" charset="0"/>
            </a:endParaRPr>
          </a:p>
          <a:p>
            <a:pPr algn="ctr"/>
            <a:endParaRPr lang="en-US" sz="2400" b="1" u="sng" dirty="0">
              <a:latin typeface="Tw Cen MT" pitchFamily="34" charset="0"/>
            </a:endParaRPr>
          </a:p>
          <a:p>
            <a:pPr algn="ctr"/>
            <a:endParaRPr lang="en-US" sz="2400" b="1" u="sng" dirty="0">
              <a:latin typeface="Tw Cen MT" pitchFamily="34" charset="0"/>
            </a:endParaRPr>
          </a:p>
          <a:p>
            <a:pPr algn="ctr"/>
            <a:endParaRPr lang="en-US" sz="2400" b="1" u="sng" dirty="0">
              <a:latin typeface="Tw Cen MT" pitchFamily="34" charset="0"/>
            </a:endParaRPr>
          </a:p>
          <a:p>
            <a:pPr algn="ctr"/>
            <a:r>
              <a:rPr lang="en-US" sz="3200" b="1" u="sng" dirty="0">
                <a:latin typeface="Tw Cen MT" pitchFamily="34" charset="0"/>
              </a:rPr>
              <a:t>Exodus 12:11-14</a:t>
            </a:r>
          </a:p>
          <a:p>
            <a:pPr algn="ctr"/>
            <a:r>
              <a:rPr lang="en-US" sz="2800" dirty="0">
                <a:latin typeface="Tw Cen MT" pitchFamily="34" charset="0"/>
              </a:rPr>
              <a:t>This is how you are to eat it: with your loins girt, sandals on your feet and your staff in hand, you shall eat like those who are in flight. It is the Passover of the LORD.  For on this same night I will go through Egypt, striking down every first--born of the land, both man and beast, and executing judgment on all the gods of Egypt-I, the LORD!  But the blood will mark the houses where you are. Seeing the blood, I will pass over you; thus, when I strike the land of Egypt, no destructive blow will come upon you.  "This day shall be a memorial feast for you, which all your generations shall celebrate with pilgrimage to the LORD, as a perpetual institution.</a:t>
            </a:r>
          </a:p>
          <a:p>
            <a:pPr algn="ctr"/>
            <a:endParaRPr lang="en-US" sz="2400" dirty="0">
              <a:latin typeface="Tw Cen MT" pitchFamily="34" charset="0"/>
            </a:endParaRPr>
          </a:p>
          <a:p>
            <a:pPr algn="ctr"/>
            <a:endParaRPr lang="en-US" sz="2400" dirty="0">
              <a:latin typeface="Tw Cen MT" pitchFamily="34" charset="0"/>
            </a:endParaRPr>
          </a:p>
          <a:p>
            <a:pPr algn="ctr"/>
            <a:endParaRPr lang="en-US" sz="2400" dirty="0">
              <a:latin typeface="Tw Cen MT" pitchFamily="34" charset="0"/>
            </a:endParaRPr>
          </a:p>
          <a:p>
            <a:pPr eaLnBrk="0" hangingPunct="0"/>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Box 1"/>
          <p:cNvSpPr txBox="1">
            <a:spLocks noChangeArrowheads="1"/>
          </p:cNvSpPr>
          <p:nvPr/>
        </p:nvSpPr>
        <p:spPr bwMode="auto">
          <a:xfrm>
            <a:off x="304800" y="204788"/>
            <a:ext cx="8534400" cy="4748212"/>
          </a:xfrm>
          <a:prstGeom prst="rect">
            <a:avLst/>
          </a:prstGeom>
          <a:noFill/>
          <a:ln w="9525">
            <a:noFill/>
            <a:miter lim="800000"/>
            <a:headEnd/>
            <a:tailEnd/>
          </a:ln>
        </p:spPr>
        <p:txBody>
          <a:bodyPr>
            <a:spAutoFit/>
          </a:bodyPr>
          <a:lstStyle/>
          <a:p>
            <a:pPr>
              <a:lnSpc>
                <a:spcPts val="3300"/>
              </a:lnSpc>
            </a:pPr>
            <a:r>
              <a:rPr lang="en-US" sz="3200" b="1" dirty="0">
                <a:latin typeface="Tw Cen MT" pitchFamily="34" charset="0"/>
              </a:rPr>
              <a:t>All:  </a:t>
            </a:r>
            <a:r>
              <a:rPr lang="en-US" sz="3200" dirty="0">
                <a:latin typeface="Tw Cen MT" pitchFamily="34" charset="0"/>
              </a:rPr>
              <a:t>Why is this night different from all other nights?</a:t>
            </a:r>
          </a:p>
          <a:p>
            <a:pPr>
              <a:lnSpc>
                <a:spcPts val="3300"/>
              </a:lnSpc>
            </a:pPr>
            <a:endParaRPr lang="en-US" sz="3200" dirty="0">
              <a:latin typeface="Tw Cen MT" pitchFamily="34" charset="0"/>
            </a:endParaRPr>
          </a:p>
          <a:p>
            <a:pPr>
              <a:lnSpc>
                <a:spcPts val="3300"/>
              </a:lnSpc>
            </a:pPr>
            <a:r>
              <a:rPr lang="en-US" sz="3200" b="1" dirty="0">
                <a:latin typeface="Tw Cen MT" pitchFamily="34" charset="0"/>
              </a:rPr>
              <a:t>Reader 3</a:t>
            </a:r>
            <a:r>
              <a:rPr lang="en-US" sz="3200" dirty="0">
                <a:latin typeface="Tw Cen MT" pitchFamily="34" charset="0"/>
              </a:rPr>
              <a:t>:  ‘It is because of that which the Lord did for me when I came forth out of Egypt’ (Exodus 13:8). Therefore we are bound to give thanks, to praise and to bless him who did all these wonders for our fathers and for us. He brought us out from slavery to freedom, from sorrow to gladness, from darkness to great light, and from servitude to redemption.</a:t>
            </a:r>
          </a:p>
        </p:txBody>
      </p:sp>
      <p:pic>
        <p:nvPicPr>
          <p:cNvPr id="17410" name="Picture 2" descr="http://www.forgive490.com/bible/img/Image18.jpg"/>
          <p:cNvPicPr>
            <a:picLocks noChangeAspect="1" noChangeArrowheads="1"/>
          </p:cNvPicPr>
          <p:nvPr/>
        </p:nvPicPr>
        <p:blipFill>
          <a:blip r:embed="rId2" cstate="print"/>
          <a:srcRect/>
          <a:stretch>
            <a:fillRect/>
          </a:stretch>
        </p:blipFill>
        <p:spPr bwMode="auto">
          <a:xfrm>
            <a:off x="2952750" y="4648200"/>
            <a:ext cx="3295650" cy="20288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685800" y="833438"/>
            <a:ext cx="8077200" cy="2062162"/>
          </a:xfrm>
          <a:prstGeom prst="rect">
            <a:avLst/>
          </a:prstGeom>
          <a:noFill/>
          <a:ln w="9525">
            <a:noFill/>
            <a:miter lim="800000"/>
            <a:headEnd/>
            <a:tailEnd/>
          </a:ln>
        </p:spPr>
        <p:txBody>
          <a:bodyPr>
            <a:spAutoFit/>
          </a:bodyPr>
          <a:lstStyle/>
          <a:p>
            <a:pPr algn="ctr"/>
            <a:r>
              <a:rPr lang="en-US" sz="3200" b="1">
                <a:latin typeface="Tw Cen MT" pitchFamily="34" charset="0"/>
              </a:rPr>
              <a:t>All:  </a:t>
            </a:r>
            <a:r>
              <a:rPr lang="en-US" sz="3200">
                <a:latin typeface="Tw Cen MT" pitchFamily="34" charset="0"/>
              </a:rPr>
              <a:t>Blessed are You, Lord God, King of the universe, Creator of the fruit of the vine. </a:t>
            </a:r>
          </a:p>
          <a:p>
            <a:endParaRPr lang="en-US" sz="3200">
              <a:latin typeface="Tw Cen MT" pitchFamily="34" charset="0"/>
            </a:endParaRPr>
          </a:p>
          <a:p>
            <a:r>
              <a:rPr lang="en-US" sz="2800">
                <a:latin typeface="Tw Cen MT" pitchFamily="34" charset="0"/>
              </a:rPr>
              <a:t>The second cup of wine is now drunk.  </a:t>
            </a:r>
          </a:p>
        </p:txBody>
      </p:sp>
      <p:pic>
        <p:nvPicPr>
          <p:cNvPr id="27652" name="Picture 4" descr="http://www.finewine.com/finewine/images/kosherPassoverWine.jpg"/>
          <p:cNvPicPr>
            <a:picLocks noChangeAspect="1" noChangeArrowheads="1"/>
          </p:cNvPicPr>
          <p:nvPr/>
        </p:nvPicPr>
        <p:blipFill>
          <a:blip r:embed="rId2" cstate="print"/>
          <a:srcRect/>
          <a:stretch>
            <a:fillRect/>
          </a:stretch>
        </p:blipFill>
        <p:spPr bwMode="auto">
          <a:xfrm>
            <a:off x="3124200" y="3419475"/>
            <a:ext cx="2676525" cy="26765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762000" y="838200"/>
            <a:ext cx="7772400" cy="2062163"/>
          </a:xfrm>
          <a:prstGeom prst="rect">
            <a:avLst/>
          </a:prstGeom>
          <a:noFill/>
          <a:ln w="9525">
            <a:noFill/>
            <a:miter lim="800000"/>
            <a:headEnd/>
            <a:tailEnd/>
          </a:ln>
        </p:spPr>
        <p:txBody>
          <a:bodyPr>
            <a:spAutoFit/>
          </a:bodyPr>
          <a:lstStyle/>
          <a:p>
            <a:pPr algn="ctr"/>
            <a:r>
              <a:rPr lang="en-US" sz="3200" b="1">
                <a:latin typeface="Tw Cen MT" pitchFamily="34" charset="0"/>
              </a:rPr>
              <a:t>Leader:  </a:t>
            </a:r>
            <a:r>
              <a:rPr lang="en-US" sz="3200">
                <a:latin typeface="Tw Cen MT" pitchFamily="34" charset="0"/>
              </a:rPr>
              <a:t>Blessed are you, Lord God, King of the Universe, who has made us holy with your commandments, and commanded us concerning the washing of the hands. </a:t>
            </a:r>
          </a:p>
        </p:txBody>
      </p:sp>
      <p:pic>
        <p:nvPicPr>
          <p:cNvPr id="28674" name="Picture 2" descr="http://1.bp.blogspot.com/_t7zFmzVx7Ts/SeU-VZV03fI/AAAAAAAAG1I/LIY3SJYhOl0/s400/DSC07688.jpg"/>
          <p:cNvPicPr>
            <a:picLocks noChangeAspect="1" noChangeArrowheads="1"/>
          </p:cNvPicPr>
          <p:nvPr/>
        </p:nvPicPr>
        <p:blipFill>
          <a:blip r:embed="rId2" cstate="print"/>
          <a:srcRect/>
          <a:stretch>
            <a:fillRect/>
          </a:stretch>
        </p:blipFill>
        <p:spPr bwMode="auto">
          <a:xfrm>
            <a:off x="2514600" y="3124200"/>
            <a:ext cx="3810000" cy="29622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1"/>
          <p:cNvSpPr txBox="1">
            <a:spLocks noChangeArrowheads="1"/>
          </p:cNvSpPr>
          <p:nvPr/>
        </p:nvSpPr>
        <p:spPr bwMode="auto">
          <a:xfrm>
            <a:off x="533400" y="457200"/>
            <a:ext cx="8305800" cy="4094163"/>
          </a:xfrm>
          <a:prstGeom prst="rect">
            <a:avLst/>
          </a:prstGeom>
          <a:noFill/>
          <a:ln w="9525">
            <a:noFill/>
            <a:miter lim="800000"/>
            <a:headEnd/>
            <a:tailEnd/>
          </a:ln>
        </p:spPr>
        <p:txBody>
          <a:bodyPr>
            <a:spAutoFit/>
          </a:bodyPr>
          <a:lstStyle/>
          <a:p>
            <a:r>
              <a:rPr lang="en-US" sz="3200" b="1" dirty="0">
                <a:latin typeface="Tw Cen MT" pitchFamily="34" charset="0"/>
              </a:rPr>
              <a:t>All:</a:t>
            </a:r>
            <a:r>
              <a:rPr lang="en-US" sz="3200" dirty="0">
                <a:latin typeface="Tw Cen MT" pitchFamily="34" charset="0"/>
              </a:rPr>
              <a:t> Why do we eat the </a:t>
            </a:r>
            <a:r>
              <a:rPr lang="en-US" sz="3200" dirty="0" err="1">
                <a:latin typeface="Tw Cen MT" pitchFamily="34" charset="0"/>
              </a:rPr>
              <a:t>matzah</a:t>
            </a:r>
            <a:r>
              <a:rPr lang="en-US" sz="3200" dirty="0">
                <a:latin typeface="Tw Cen MT" pitchFamily="34" charset="0"/>
              </a:rPr>
              <a:t>?</a:t>
            </a:r>
          </a:p>
          <a:p>
            <a:endParaRPr lang="en-US" sz="3200" dirty="0">
              <a:latin typeface="Tw Cen MT" pitchFamily="34" charset="0"/>
            </a:endParaRPr>
          </a:p>
          <a:p>
            <a:r>
              <a:rPr lang="en-US" sz="3200" b="1" dirty="0">
                <a:latin typeface="Tw Cen MT" pitchFamily="34" charset="0"/>
              </a:rPr>
              <a:t>Reader 4:  </a:t>
            </a:r>
            <a:r>
              <a:rPr lang="en-US" sz="3200" dirty="0">
                <a:latin typeface="Tw Cen MT" pitchFamily="34" charset="0"/>
              </a:rPr>
              <a:t>It reminds us of how the Hebrew people left Egypt in a hurry and did not have time to prepare for the trip. They had no time to bake their bread. They could not wait for the yeast to rise. </a:t>
            </a:r>
          </a:p>
          <a:p>
            <a:endParaRPr lang="en-US" b="1" dirty="0">
              <a:latin typeface="Tw Cen MT" pitchFamily="34" charset="0"/>
            </a:endParaRPr>
          </a:p>
          <a:p>
            <a:endParaRPr lang="en-US" b="1" dirty="0">
              <a:latin typeface="Tw Cen MT" pitchFamily="34" charset="0"/>
            </a:endParaRPr>
          </a:p>
        </p:txBody>
      </p:sp>
      <p:pic>
        <p:nvPicPr>
          <p:cNvPr id="23558" name="Picture 6" descr="http://www.free-stories.net/images/firstpassoverbiblelesson.jpg"/>
          <p:cNvPicPr>
            <a:picLocks noChangeAspect="1" noChangeArrowheads="1"/>
          </p:cNvPicPr>
          <p:nvPr/>
        </p:nvPicPr>
        <p:blipFill>
          <a:blip r:embed="rId2" cstate="print"/>
          <a:srcRect/>
          <a:stretch>
            <a:fillRect/>
          </a:stretch>
        </p:blipFill>
        <p:spPr bwMode="auto">
          <a:xfrm>
            <a:off x="2590800" y="3962400"/>
            <a:ext cx="3886200" cy="24548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Box 1"/>
          <p:cNvSpPr txBox="1">
            <a:spLocks noChangeArrowheads="1"/>
          </p:cNvSpPr>
          <p:nvPr/>
        </p:nvSpPr>
        <p:spPr bwMode="auto">
          <a:xfrm>
            <a:off x="762000" y="914400"/>
            <a:ext cx="7620000" cy="2062163"/>
          </a:xfrm>
          <a:prstGeom prst="rect">
            <a:avLst/>
          </a:prstGeom>
          <a:noFill/>
          <a:ln w="9525">
            <a:noFill/>
            <a:miter lim="800000"/>
            <a:headEnd/>
            <a:tailEnd/>
          </a:ln>
        </p:spPr>
        <p:txBody>
          <a:bodyPr>
            <a:spAutoFit/>
          </a:bodyPr>
          <a:lstStyle/>
          <a:p>
            <a:pPr algn="ctr"/>
            <a:r>
              <a:rPr lang="en-US" sz="3200" b="1">
                <a:latin typeface="Tw Cen MT" pitchFamily="34" charset="0"/>
              </a:rPr>
              <a:t>Leader:  </a:t>
            </a:r>
            <a:r>
              <a:rPr lang="en-US" sz="3200">
                <a:latin typeface="Tw Cen MT" pitchFamily="34" charset="0"/>
              </a:rPr>
              <a:t>Behold, the matzah. Let it remind us of people everywhere who are poor and hungry. Let it call to our minds people today who are still enslaved and without freedom.</a:t>
            </a:r>
          </a:p>
        </p:txBody>
      </p:sp>
      <p:pic>
        <p:nvPicPr>
          <p:cNvPr id="21506" name="Picture 2" descr="http://scrapetv.com/News/News%20Pages/Business/images/homeless-people.jpg"/>
          <p:cNvPicPr>
            <a:picLocks noChangeAspect="1" noChangeArrowheads="1"/>
          </p:cNvPicPr>
          <p:nvPr/>
        </p:nvPicPr>
        <p:blipFill>
          <a:blip r:embed="rId2" cstate="print"/>
          <a:srcRect t="8466" b="4762"/>
          <a:stretch>
            <a:fillRect/>
          </a:stretch>
        </p:blipFill>
        <p:spPr bwMode="auto">
          <a:xfrm>
            <a:off x="2438400" y="3581400"/>
            <a:ext cx="4038599" cy="25328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685800" y="914400"/>
            <a:ext cx="8001000" cy="2062163"/>
          </a:xfrm>
          <a:prstGeom prst="rect">
            <a:avLst/>
          </a:prstGeom>
          <a:noFill/>
          <a:ln w="9525">
            <a:noFill/>
            <a:miter lim="800000"/>
            <a:headEnd/>
            <a:tailEnd/>
          </a:ln>
        </p:spPr>
        <p:txBody>
          <a:bodyPr>
            <a:spAutoFit/>
          </a:bodyPr>
          <a:lstStyle/>
          <a:p>
            <a:pPr algn="ctr"/>
            <a:r>
              <a:rPr lang="en-US" sz="3200" b="1">
                <a:latin typeface="Tw Cen MT" pitchFamily="34" charset="0"/>
              </a:rPr>
              <a:t>Leader:  </a:t>
            </a:r>
            <a:r>
              <a:rPr lang="en-US" sz="3200">
                <a:latin typeface="Tw Cen MT" pitchFamily="34" charset="0"/>
              </a:rPr>
              <a:t>Blessed are you, Lord God, King of the Universe, who brings forth bread from the earth.</a:t>
            </a:r>
          </a:p>
          <a:p>
            <a:pPr algn="ctr"/>
            <a:endParaRPr lang="en-US" sz="3200">
              <a:latin typeface="Tw Cen MT" pitchFamily="34" charset="0"/>
            </a:endParaRPr>
          </a:p>
          <a:p>
            <a:r>
              <a:rPr lang="en-US" sz="2800">
                <a:latin typeface="Tw Cen MT" pitchFamily="34" charset="0"/>
              </a:rPr>
              <a:t>A piece of matzah is now eaten.</a:t>
            </a:r>
          </a:p>
        </p:txBody>
      </p:sp>
      <p:pic>
        <p:nvPicPr>
          <p:cNvPr id="29698" name="Picture 2" descr="http://www.1port.net/3Matzah.jpg"/>
          <p:cNvPicPr>
            <a:picLocks noChangeAspect="1" noChangeArrowheads="1"/>
          </p:cNvPicPr>
          <p:nvPr/>
        </p:nvPicPr>
        <p:blipFill>
          <a:blip r:embed="rId2" cstate="print"/>
          <a:srcRect/>
          <a:stretch>
            <a:fillRect/>
          </a:stretch>
        </p:blipFill>
        <p:spPr bwMode="auto">
          <a:xfrm>
            <a:off x="3124200" y="3276600"/>
            <a:ext cx="3018235" cy="2971801"/>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Box 1"/>
          <p:cNvSpPr txBox="1">
            <a:spLocks noChangeArrowheads="1"/>
          </p:cNvSpPr>
          <p:nvPr/>
        </p:nvSpPr>
        <p:spPr bwMode="auto">
          <a:xfrm>
            <a:off x="381000" y="304800"/>
            <a:ext cx="8153400" cy="1361911"/>
          </a:xfrm>
          <a:prstGeom prst="rect">
            <a:avLst/>
          </a:prstGeom>
          <a:noFill/>
          <a:ln w="9525">
            <a:noFill/>
            <a:miter lim="800000"/>
            <a:headEnd/>
            <a:tailEnd/>
          </a:ln>
        </p:spPr>
        <p:txBody>
          <a:bodyPr>
            <a:spAutoFit/>
          </a:bodyPr>
          <a:lstStyle/>
          <a:p>
            <a:pPr>
              <a:lnSpc>
                <a:spcPts val="3300"/>
              </a:lnSpc>
            </a:pPr>
            <a:r>
              <a:rPr lang="en-US" sz="2900" b="1" dirty="0">
                <a:latin typeface="Tw Cen MT" pitchFamily="34" charset="0"/>
              </a:rPr>
              <a:t>All:</a:t>
            </a:r>
            <a:r>
              <a:rPr lang="en-US" sz="2900" dirty="0">
                <a:latin typeface="Tw Cen MT" pitchFamily="34" charset="0"/>
              </a:rPr>
              <a:t>  Why is it that on all other nights we eat all kinds of herbs, but on this night we eat only bitter herbs?</a:t>
            </a:r>
          </a:p>
          <a:p>
            <a:pPr>
              <a:lnSpc>
                <a:spcPts val="3300"/>
              </a:lnSpc>
            </a:pPr>
            <a:endParaRPr lang="en-US" sz="2900" b="1" dirty="0">
              <a:latin typeface="Tw Cen MT" pitchFamily="34" charset="0"/>
            </a:endParaRPr>
          </a:p>
        </p:txBody>
      </p:sp>
      <p:pic>
        <p:nvPicPr>
          <p:cNvPr id="5122" name="Picture 2" descr="http://www.elanaspantry.com/blog/wp-content/uploads/2008/04/charoset.jpg"/>
          <p:cNvPicPr>
            <a:picLocks noChangeAspect="1" noChangeArrowheads="1"/>
          </p:cNvPicPr>
          <p:nvPr/>
        </p:nvPicPr>
        <p:blipFill>
          <a:blip r:embed="rId2" cstate="print"/>
          <a:srcRect/>
          <a:stretch>
            <a:fillRect/>
          </a:stretch>
        </p:blipFill>
        <p:spPr bwMode="auto">
          <a:xfrm>
            <a:off x="5867400" y="2514600"/>
            <a:ext cx="3124200" cy="23592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381000" y="1371600"/>
            <a:ext cx="5486400" cy="5109091"/>
          </a:xfrm>
          <a:prstGeom prst="rect">
            <a:avLst/>
          </a:prstGeom>
          <a:noFill/>
        </p:spPr>
        <p:txBody>
          <a:bodyPr wrap="square" rtlCol="0">
            <a:spAutoFit/>
          </a:bodyPr>
          <a:lstStyle/>
          <a:p>
            <a:r>
              <a:rPr lang="en-US" sz="2800" b="1" dirty="0">
                <a:latin typeface="Tw Cen MT" pitchFamily="34" charset="0"/>
              </a:rPr>
              <a:t>Reader 5</a:t>
            </a:r>
            <a:r>
              <a:rPr lang="en-US" sz="2800" dirty="0">
                <a:latin typeface="Tw Cen MT" pitchFamily="34" charset="0"/>
              </a:rPr>
              <a:t>: These bitter herbs remind us of the bitterness and suffering of slavery.  (</a:t>
            </a:r>
            <a:r>
              <a:rPr lang="en-US" sz="2800" i="1" dirty="0">
                <a:latin typeface="Tw Cen MT" pitchFamily="34" charset="0"/>
              </a:rPr>
              <a:t>Eat a piece of </a:t>
            </a:r>
            <a:r>
              <a:rPr lang="en-US" sz="2800" i="1" dirty="0" err="1">
                <a:latin typeface="Tw Cen MT" pitchFamily="34" charset="0"/>
              </a:rPr>
              <a:t>matzah</a:t>
            </a:r>
            <a:r>
              <a:rPr lang="en-US" sz="2800" i="1" dirty="0">
                <a:latin typeface="Tw Cen MT" pitchFamily="34" charset="0"/>
              </a:rPr>
              <a:t> with some of the horseradish.)  </a:t>
            </a:r>
            <a:r>
              <a:rPr lang="en-US" sz="2800" dirty="0">
                <a:latin typeface="Tw Cen MT" pitchFamily="34" charset="0"/>
              </a:rPr>
              <a:t>We then eat the bitter herbs with some of the </a:t>
            </a:r>
            <a:r>
              <a:rPr lang="en-US" sz="2800" dirty="0" err="1">
                <a:latin typeface="Tw Cen MT" pitchFamily="34" charset="0"/>
              </a:rPr>
              <a:t>charoset</a:t>
            </a:r>
            <a:r>
              <a:rPr lang="en-US" sz="2800" dirty="0">
                <a:latin typeface="Tw Cen MT" pitchFamily="34" charset="0"/>
              </a:rPr>
              <a:t>, a reminder of the mortar the Israelites made bricks with in Egypt. The Hebrews were able to withstand the bitterness of slavery, because it was sweetened by the hope of freedom. </a:t>
            </a:r>
            <a:endParaRPr lang="en-US" sz="2800" b="1" i="1" dirty="0">
              <a:latin typeface="Tw Cen MT" pitchFamily="34" charset="0"/>
            </a:endParaRP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1"/>
          <p:cNvSpPr txBox="1">
            <a:spLocks noChangeArrowheads="1"/>
          </p:cNvSpPr>
          <p:nvPr/>
        </p:nvSpPr>
        <p:spPr bwMode="auto">
          <a:xfrm>
            <a:off x="457200" y="533400"/>
            <a:ext cx="8001000" cy="1570038"/>
          </a:xfrm>
          <a:prstGeom prst="rect">
            <a:avLst/>
          </a:prstGeom>
          <a:noFill/>
          <a:ln w="9525">
            <a:noFill/>
            <a:miter lim="800000"/>
            <a:headEnd/>
            <a:tailEnd/>
          </a:ln>
        </p:spPr>
        <p:txBody>
          <a:bodyPr>
            <a:spAutoFit/>
          </a:bodyPr>
          <a:lstStyle/>
          <a:p>
            <a:pPr algn="ctr"/>
            <a:r>
              <a:rPr lang="en-US" sz="3200" b="1">
                <a:latin typeface="Tw Cen MT" pitchFamily="34" charset="0"/>
              </a:rPr>
              <a:t>Narrator:  </a:t>
            </a:r>
            <a:r>
              <a:rPr lang="en-US" sz="3200">
                <a:latin typeface="Tw Cen MT" pitchFamily="34" charset="0"/>
              </a:rPr>
              <a:t>A sandwich is now eaten made with the matzah and charoset which symbolizes mortar holding two bricks together.  </a:t>
            </a:r>
          </a:p>
        </p:txBody>
      </p:sp>
      <p:pic>
        <p:nvPicPr>
          <p:cNvPr id="30722" name="Picture 2" descr="http://jewishfood.files.wordpress.com/2010/03/charoset-014.jpg?w=517&amp;h=387"/>
          <p:cNvPicPr>
            <a:picLocks noChangeAspect="1" noChangeArrowheads="1"/>
          </p:cNvPicPr>
          <p:nvPr/>
        </p:nvPicPr>
        <p:blipFill>
          <a:blip r:embed="rId2" cstate="print"/>
          <a:srcRect/>
          <a:stretch>
            <a:fillRect/>
          </a:stretch>
        </p:blipFill>
        <p:spPr bwMode="auto">
          <a:xfrm>
            <a:off x="2133600" y="2362200"/>
            <a:ext cx="4924425" cy="3686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57200" y="381000"/>
            <a:ext cx="8229600" cy="3046413"/>
          </a:xfrm>
          <a:prstGeom prst="rect">
            <a:avLst/>
          </a:prstGeom>
          <a:noFill/>
          <a:ln w="9525">
            <a:noFill/>
            <a:miter lim="800000"/>
            <a:headEnd/>
            <a:tailEnd/>
          </a:ln>
        </p:spPr>
        <p:txBody>
          <a:bodyPr>
            <a:spAutoFit/>
          </a:bodyPr>
          <a:lstStyle/>
          <a:p>
            <a:r>
              <a:rPr lang="en-US" sz="3200" b="1" dirty="0">
                <a:latin typeface="Tw Cen MT" pitchFamily="34" charset="0"/>
              </a:rPr>
              <a:t>All</a:t>
            </a:r>
            <a:r>
              <a:rPr lang="en-US" sz="3200" dirty="0">
                <a:latin typeface="Tw Cen MT" pitchFamily="34" charset="0"/>
              </a:rPr>
              <a:t>:  Why do we eat the roasted egg ?</a:t>
            </a:r>
          </a:p>
          <a:p>
            <a:endParaRPr lang="en-US" sz="3200" dirty="0">
              <a:latin typeface="Tw Cen MT" pitchFamily="34" charset="0"/>
            </a:endParaRPr>
          </a:p>
          <a:p>
            <a:r>
              <a:rPr lang="en-US" sz="3200" b="1" dirty="0">
                <a:latin typeface="Tw Cen MT" pitchFamily="34" charset="0"/>
              </a:rPr>
              <a:t>Reader 6:  </a:t>
            </a:r>
            <a:r>
              <a:rPr lang="en-US" sz="3200" dirty="0">
                <a:latin typeface="Tw Cen MT" pitchFamily="34" charset="0"/>
              </a:rPr>
              <a:t>The egg is symbolic of the free-will festival offering which accompanied the sacrifice of the Paschal lamb in the temple. The egg also reminds us of the new life that grows in spring.</a:t>
            </a:r>
            <a:endParaRPr lang="en-US" sz="3200" b="1" dirty="0">
              <a:latin typeface="Tw Cen MT" pitchFamily="34" charset="0"/>
            </a:endParaRPr>
          </a:p>
        </p:txBody>
      </p:sp>
      <p:pic>
        <p:nvPicPr>
          <p:cNvPr id="31748" name="Picture 4" descr="http://howdoidostuff.com/wp-content/uploads/2009/07/hard_boiled_eggs.jpg"/>
          <p:cNvPicPr>
            <a:picLocks noChangeAspect="1" noChangeArrowheads="1"/>
          </p:cNvPicPr>
          <p:nvPr/>
        </p:nvPicPr>
        <p:blipFill>
          <a:blip r:embed="rId2" cstate="print"/>
          <a:srcRect/>
          <a:stretch>
            <a:fillRect/>
          </a:stretch>
        </p:blipFill>
        <p:spPr bwMode="auto">
          <a:xfrm>
            <a:off x="2895600" y="3733800"/>
            <a:ext cx="3352800"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a:spLocks noChangeArrowheads="1"/>
          </p:cNvSpPr>
          <p:nvPr/>
        </p:nvSpPr>
        <p:spPr bwMode="auto">
          <a:xfrm>
            <a:off x="533400" y="304800"/>
            <a:ext cx="8077200" cy="3539430"/>
          </a:xfrm>
          <a:prstGeom prst="rect">
            <a:avLst/>
          </a:prstGeom>
          <a:noFill/>
          <a:ln w="9525">
            <a:noFill/>
            <a:miter lim="800000"/>
            <a:headEnd/>
            <a:tailEnd/>
          </a:ln>
        </p:spPr>
        <p:txBody>
          <a:bodyPr>
            <a:spAutoFit/>
          </a:bodyPr>
          <a:lstStyle/>
          <a:p>
            <a:pPr algn="ctr"/>
            <a:r>
              <a:rPr lang="en-US" sz="3200" b="1" dirty="0">
                <a:latin typeface="Tw Cen MT" pitchFamily="34" charset="0"/>
              </a:rPr>
              <a:t>Narrator:  </a:t>
            </a:r>
            <a:r>
              <a:rPr lang="en-US" sz="3200" dirty="0">
                <a:latin typeface="Tw Cen MT" pitchFamily="34" charset="0"/>
              </a:rPr>
              <a:t>When the temple was destroyed, the Passover lamb was no longer sacrificed because the Jewish people had no place to offer sacrifice.  There is a lamb bone on the Seder meal plate to remember that sacrifice, but you are not allowed to eat lamb during the celebration.  </a:t>
            </a:r>
          </a:p>
        </p:txBody>
      </p:sp>
      <p:pic>
        <p:nvPicPr>
          <p:cNvPr id="32770" name="Picture 2" descr="http://www.shema-yisrael.org/passover_lamb.jpg"/>
          <p:cNvPicPr>
            <a:picLocks noChangeAspect="1" noChangeArrowheads="1"/>
          </p:cNvPicPr>
          <p:nvPr/>
        </p:nvPicPr>
        <p:blipFill>
          <a:blip r:embed="rId2" cstate="print"/>
          <a:srcRect/>
          <a:stretch>
            <a:fillRect/>
          </a:stretch>
        </p:blipFill>
        <p:spPr bwMode="auto">
          <a:xfrm>
            <a:off x="2590800" y="3879631"/>
            <a:ext cx="4039442" cy="25211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Dayenu</a:t>
            </a:r>
            <a:r>
              <a:rPr lang="en-US" sz="4000" dirty="0"/>
              <a:t> (It Would Have Been Sufficient)</a:t>
            </a:r>
          </a:p>
        </p:txBody>
      </p:sp>
      <p:sp>
        <p:nvSpPr>
          <p:cNvPr id="3" name="Content Placeholder 2"/>
          <p:cNvSpPr>
            <a:spLocks noGrp="1"/>
          </p:cNvSpPr>
          <p:nvPr>
            <p:ph sz="quarter" idx="1"/>
          </p:nvPr>
        </p:nvSpPr>
        <p:spPr>
          <a:xfrm>
            <a:off x="640035" y="1600200"/>
            <a:ext cx="8153400" cy="4495800"/>
          </a:xfrm>
        </p:spPr>
        <p:txBody>
          <a:bodyPr/>
          <a:lstStyle/>
          <a:p>
            <a:r>
              <a:rPr lang="en-US" dirty="0">
                <a:hlinkClick r:id="rId2"/>
              </a:rPr>
              <a:t>https://youtu.be/jkLzJNyDWEY</a:t>
            </a:r>
            <a:r>
              <a:rPr lang="en-US" dirty="0"/>
              <a:t> </a:t>
            </a:r>
          </a:p>
        </p:txBody>
      </p:sp>
      <p:pic>
        <p:nvPicPr>
          <p:cNvPr id="1028" name="Picture 4" descr="http://www.scholastic.ca/books/app/webroot/img/spreads/97805453123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438400"/>
            <a:ext cx="6537870" cy="381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629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4572000" y="2209800"/>
            <a:ext cx="4114800" cy="1323975"/>
          </a:xfrm>
          <a:prstGeom prst="rect">
            <a:avLst/>
          </a:prstGeom>
          <a:noFill/>
          <a:ln w="9525">
            <a:noFill/>
            <a:miter lim="800000"/>
            <a:headEnd/>
            <a:tailEnd/>
          </a:ln>
        </p:spPr>
        <p:txBody>
          <a:bodyPr>
            <a:spAutoFit/>
          </a:bodyPr>
          <a:lstStyle/>
          <a:p>
            <a:pPr algn="ctr"/>
            <a:r>
              <a:rPr lang="en-US" sz="4000">
                <a:latin typeface="Tw Cen MT" pitchFamily="34" charset="0"/>
              </a:rPr>
              <a:t>A festive meal is now eaten.</a:t>
            </a:r>
          </a:p>
        </p:txBody>
      </p:sp>
      <p:pic>
        <p:nvPicPr>
          <p:cNvPr id="41988" name="Picture 4" descr="http://www.austin360.com/multimedia/dynamic/00288/dyc-passover-dinner_288678c.jpg"/>
          <p:cNvPicPr>
            <a:picLocks noChangeAspect="1" noChangeArrowheads="1"/>
          </p:cNvPicPr>
          <p:nvPr/>
        </p:nvPicPr>
        <p:blipFill>
          <a:blip r:embed="rId2" cstate="print"/>
          <a:srcRect/>
          <a:stretch>
            <a:fillRect/>
          </a:stretch>
        </p:blipFill>
        <p:spPr bwMode="auto">
          <a:xfrm>
            <a:off x="0" y="0"/>
            <a:ext cx="3962400"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Box 1"/>
          <p:cNvSpPr txBox="1">
            <a:spLocks noChangeArrowheads="1"/>
          </p:cNvSpPr>
          <p:nvPr/>
        </p:nvSpPr>
        <p:spPr bwMode="auto">
          <a:xfrm>
            <a:off x="762000" y="457200"/>
            <a:ext cx="7848600" cy="3046988"/>
          </a:xfrm>
          <a:prstGeom prst="rect">
            <a:avLst/>
          </a:prstGeom>
          <a:noFill/>
          <a:ln w="9525">
            <a:noFill/>
            <a:miter lim="800000"/>
            <a:headEnd/>
            <a:tailEnd/>
          </a:ln>
        </p:spPr>
        <p:txBody>
          <a:bodyPr>
            <a:spAutoFit/>
          </a:bodyPr>
          <a:lstStyle/>
          <a:p>
            <a:pPr algn="ctr"/>
            <a:r>
              <a:rPr lang="en-US" sz="3200" b="1" dirty="0">
                <a:latin typeface="Tw Cen MT" pitchFamily="34" charset="0"/>
              </a:rPr>
              <a:t>Narrator:  </a:t>
            </a:r>
            <a:r>
              <a:rPr lang="en-US" sz="3200" dirty="0">
                <a:latin typeface="Tw Cen MT" pitchFamily="34" charset="0"/>
              </a:rPr>
              <a:t>At the end of the meal, the children look for the </a:t>
            </a:r>
            <a:r>
              <a:rPr lang="en-US" sz="3200" dirty="0" err="1">
                <a:latin typeface="Tw Cen MT" pitchFamily="34" charset="0"/>
              </a:rPr>
              <a:t>Afikoman</a:t>
            </a:r>
            <a:r>
              <a:rPr lang="en-US" sz="3200" dirty="0">
                <a:latin typeface="Tw Cen MT" pitchFamily="34" charset="0"/>
              </a:rPr>
              <a:t> , or “dessert” </a:t>
            </a:r>
            <a:r>
              <a:rPr lang="en-US" sz="3200" dirty="0" err="1">
                <a:latin typeface="Tw Cen MT" pitchFamily="34" charset="0"/>
              </a:rPr>
              <a:t>matzah</a:t>
            </a:r>
            <a:r>
              <a:rPr lang="en-US" sz="3200" dirty="0">
                <a:latin typeface="Tw Cen MT" pitchFamily="34" charset="0"/>
              </a:rPr>
              <a:t>, that was hidden at the beginning of the celebration. It was probably this second half that Christ took and blessed after the Last Supper. </a:t>
            </a:r>
          </a:p>
        </p:txBody>
      </p:sp>
      <p:pic>
        <p:nvPicPr>
          <p:cNvPr id="35842" name="Picture 2" descr="http://www.metrovoice.net/www.metrovoice.net/2009/0409_stlweb/0409_graphics/afikomen.jpg"/>
          <p:cNvPicPr>
            <a:picLocks noChangeAspect="1" noChangeArrowheads="1"/>
          </p:cNvPicPr>
          <p:nvPr/>
        </p:nvPicPr>
        <p:blipFill>
          <a:blip r:embed="rId2" cstate="print"/>
          <a:srcRect/>
          <a:stretch>
            <a:fillRect/>
          </a:stretch>
        </p:blipFill>
        <p:spPr bwMode="auto">
          <a:xfrm>
            <a:off x="2971800" y="3581400"/>
            <a:ext cx="3294063" cy="29591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Box 1"/>
          <p:cNvSpPr txBox="1">
            <a:spLocks noChangeArrowheads="1"/>
          </p:cNvSpPr>
          <p:nvPr/>
        </p:nvSpPr>
        <p:spPr bwMode="auto">
          <a:xfrm>
            <a:off x="609600" y="304800"/>
            <a:ext cx="8153400" cy="6124575"/>
          </a:xfrm>
          <a:prstGeom prst="rect">
            <a:avLst/>
          </a:prstGeom>
          <a:noFill/>
          <a:ln w="9525">
            <a:noFill/>
            <a:miter lim="800000"/>
            <a:headEnd/>
            <a:tailEnd/>
          </a:ln>
        </p:spPr>
        <p:txBody>
          <a:bodyPr>
            <a:spAutoFit/>
          </a:bodyPr>
          <a:lstStyle/>
          <a:p>
            <a:r>
              <a:rPr lang="en-US" sz="2800" b="1">
                <a:latin typeface="Tw Cen MT" pitchFamily="34" charset="0"/>
              </a:rPr>
              <a:t>Leader:  </a:t>
            </a:r>
            <a:r>
              <a:rPr lang="en-US" sz="2800">
                <a:latin typeface="Tw Cen MT" pitchFamily="34" charset="0"/>
              </a:rPr>
              <a:t>Let us bless the Lord. (</a:t>
            </a:r>
            <a:r>
              <a:rPr lang="en-US" sz="2400" i="1">
                <a:latin typeface="Tw Cen MT" pitchFamily="34" charset="0"/>
              </a:rPr>
              <a:t>holding up matzah</a:t>
            </a:r>
            <a:r>
              <a:rPr lang="en-US" sz="2800" i="1">
                <a:latin typeface="Tw Cen MT" pitchFamily="34" charset="0"/>
              </a:rPr>
              <a:t>)</a:t>
            </a:r>
            <a:endParaRPr lang="en-US" sz="2800">
              <a:latin typeface="Tw Cen MT" pitchFamily="34" charset="0"/>
            </a:endParaRPr>
          </a:p>
          <a:p>
            <a:endParaRPr lang="en-US" sz="2800" b="1">
              <a:latin typeface="Tw Cen MT" pitchFamily="34" charset="0"/>
            </a:endParaRPr>
          </a:p>
          <a:p>
            <a:r>
              <a:rPr lang="en-US" sz="2800" b="1">
                <a:latin typeface="Tw Cen MT" pitchFamily="34" charset="0"/>
              </a:rPr>
              <a:t>All:</a:t>
            </a:r>
            <a:r>
              <a:rPr lang="en-US" sz="2800">
                <a:latin typeface="Tw Cen MT" pitchFamily="34" charset="0"/>
              </a:rPr>
              <a:t>  May the name of the Lord be blessed from now unto eternity.</a:t>
            </a:r>
          </a:p>
          <a:p>
            <a:endParaRPr lang="en-US" sz="2800" b="1">
              <a:latin typeface="Tw Cen MT" pitchFamily="34" charset="0"/>
            </a:endParaRPr>
          </a:p>
          <a:p>
            <a:r>
              <a:rPr lang="en-US" sz="2800" b="1">
                <a:latin typeface="Tw Cen MT" pitchFamily="34" charset="0"/>
              </a:rPr>
              <a:t>Leader:  </a:t>
            </a:r>
            <a:r>
              <a:rPr lang="en-US" sz="2800">
                <a:latin typeface="Tw Cen MT" pitchFamily="34" charset="0"/>
              </a:rPr>
              <a:t>Blessed are you, O Lord our God, King of the Universe, who feeds the entire world with your goodness, with grace, with loving kindness and with pity.  You give bread to all flesh, for Your loving kindness endures forever.  And in Your great goodness, food has not been, and shall not be lacking for us, forever and ever, for the sake of Your great name.  </a:t>
            </a:r>
          </a:p>
          <a:p>
            <a:endParaRPr lang="en-US" sz="2800" b="1">
              <a:latin typeface="Tw Cen MT" pitchFamily="34" charset="0"/>
            </a:endParaRPr>
          </a:p>
          <a:p>
            <a:r>
              <a:rPr lang="en-US" sz="2800" b="1">
                <a:latin typeface="Tw Cen MT" pitchFamily="34" charset="0"/>
              </a:rPr>
              <a:t>All:  </a:t>
            </a:r>
            <a:r>
              <a:rPr lang="en-US" sz="2800">
                <a:latin typeface="Tw Cen MT" pitchFamily="34" charset="0"/>
              </a:rPr>
              <a:t>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381000" y="304800"/>
            <a:ext cx="8534400" cy="8056563"/>
          </a:xfrm>
          <a:prstGeom prst="rect">
            <a:avLst/>
          </a:prstGeom>
          <a:noFill/>
          <a:ln w="9525">
            <a:noFill/>
            <a:miter lim="800000"/>
            <a:headEnd/>
            <a:tailEnd/>
          </a:ln>
        </p:spPr>
        <p:txBody>
          <a:bodyPr>
            <a:spAutoFit/>
          </a:bodyPr>
          <a:lstStyle/>
          <a:p>
            <a:pPr>
              <a:lnSpc>
                <a:spcPts val="2900"/>
              </a:lnSpc>
            </a:pPr>
            <a:r>
              <a:rPr lang="en-US" sz="3200" b="1">
                <a:latin typeface="Tw Cen MT" pitchFamily="34" charset="0"/>
              </a:rPr>
              <a:t>Leader:  </a:t>
            </a:r>
            <a:r>
              <a:rPr lang="en-US" sz="3200">
                <a:latin typeface="Tw Cen MT" pitchFamily="34" charset="0"/>
              </a:rPr>
              <a:t>Let us say grace. (</a:t>
            </a:r>
            <a:r>
              <a:rPr lang="en-US" sz="2400" i="1">
                <a:latin typeface="Tw Cen MT" pitchFamily="34" charset="0"/>
              </a:rPr>
              <a:t>Lifting third cup of wine</a:t>
            </a:r>
            <a:r>
              <a:rPr lang="en-US" sz="3200" i="1">
                <a:latin typeface="Tw Cen MT" pitchFamily="34" charset="0"/>
              </a:rPr>
              <a:t>)</a:t>
            </a:r>
            <a:endParaRPr lang="en-US" sz="3200">
              <a:latin typeface="Tw Cen MT" pitchFamily="34" charset="0"/>
            </a:endParaRPr>
          </a:p>
          <a:p>
            <a:pPr>
              <a:lnSpc>
                <a:spcPts val="2900"/>
              </a:lnSpc>
            </a:pPr>
            <a:endParaRPr lang="en-US" sz="3200">
              <a:latin typeface="Tw Cen MT" pitchFamily="34" charset="0"/>
            </a:endParaRPr>
          </a:p>
          <a:p>
            <a:pPr>
              <a:lnSpc>
                <a:spcPts val="2900"/>
              </a:lnSpc>
            </a:pPr>
            <a:r>
              <a:rPr lang="en-US" sz="3200">
                <a:latin typeface="Tw Cen MT" pitchFamily="34" charset="0"/>
              </a:rPr>
              <a:t>Let us praise Him of whose bounty we have partaken, from this time forth and for ever more. Grant us grace, mercy, life and peace on this Feast of the Unleavened Bread. </a:t>
            </a:r>
          </a:p>
          <a:p>
            <a:pPr>
              <a:lnSpc>
                <a:spcPts val="2900"/>
              </a:lnSpc>
            </a:pPr>
            <a:r>
              <a:rPr lang="en-US" sz="3200" b="1">
                <a:latin typeface="Tw Cen MT" pitchFamily="34" charset="0"/>
              </a:rPr>
              <a:t>All:  Amen!</a:t>
            </a:r>
          </a:p>
          <a:p>
            <a:pPr>
              <a:lnSpc>
                <a:spcPts val="2900"/>
              </a:lnSpc>
            </a:pPr>
            <a:endParaRPr lang="en-US" sz="3200" b="1">
              <a:latin typeface="Tw Cen MT" pitchFamily="34" charset="0"/>
            </a:endParaRPr>
          </a:p>
          <a:p>
            <a:pPr>
              <a:lnSpc>
                <a:spcPts val="2900"/>
              </a:lnSpc>
            </a:pPr>
            <a:r>
              <a:rPr lang="en-US" sz="3200">
                <a:latin typeface="Tw Cen MT" pitchFamily="34" charset="0"/>
              </a:rPr>
              <a:t>Remember us this day in kindness.</a:t>
            </a:r>
          </a:p>
          <a:p>
            <a:pPr>
              <a:lnSpc>
                <a:spcPts val="2900"/>
              </a:lnSpc>
            </a:pPr>
            <a:r>
              <a:rPr lang="en-US" sz="3200" b="1">
                <a:latin typeface="Tw Cen MT" pitchFamily="34" charset="0"/>
              </a:rPr>
              <a:t>All:  Amen!</a:t>
            </a:r>
          </a:p>
          <a:p>
            <a:pPr>
              <a:lnSpc>
                <a:spcPts val="2900"/>
              </a:lnSpc>
            </a:pPr>
            <a:endParaRPr lang="en-US" sz="3200" b="1">
              <a:latin typeface="Tw Cen MT" pitchFamily="34" charset="0"/>
            </a:endParaRPr>
          </a:p>
          <a:p>
            <a:pPr>
              <a:lnSpc>
                <a:spcPts val="2900"/>
              </a:lnSpc>
            </a:pPr>
            <a:r>
              <a:rPr lang="en-US" sz="3200">
                <a:latin typeface="Tw Cen MT" pitchFamily="34" charset="0"/>
              </a:rPr>
              <a:t>Visit us this day with blessing.</a:t>
            </a:r>
          </a:p>
          <a:p>
            <a:pPr>
              <a:lnSpc>
                <a:spcPts val="2900"/>
              </a:lnSpc>
            </a:pPr>
            <a:r>
              <a:rPr lang="en-US" sz="3200" b="1">
                <a:latin typeface="Tw Cen MT" pitchFamily="34" charset="0"/>
              </a:rPr>
              <a:t>All:  Amen!</a:t>
            </a:r>
          </a:p>
          <a:p>
            <a:pPr>
              <a:lnSpc>
                <a:spcPts val="2900"/>
              </a:lnSpc>
            </a:pPr>
            <a:endParaRPr lang="en-US" sz="3200">
              <a:latin typeface="Tw Cen MT" pitchFamily="34" charset="0"/>
            </a:endParaRPr>
          </a:p>
          <a:p>
            <a:pPr>
              <a:lnSpc>
                <a:spcPts val="2900"/>
              </a:lnSpc>
            </a:pPr>
            <a:r>
              <a:rPr lang="en-US" sz="3200">
                <a:latin typeface="Tw Cen MT" pitchFamily="34" charset="0"/>
              </a:rPr>
              <a:t>Preserve us this day for life.</a:t>
            </a:r>
          </a:p>
          <a:p>
            <a:pPr>
              <a:lnSpc>
                <a:spcPts val="2900"/>
              </a:lnSpc>
            </a:pPr>
            <a:r>
              <a:rPr lang="en-US" sz="3200" b="1">
                <a:latin typeface="Tw Cen MT" pitchFamily="34" charset="0"/>
              </a:rPr>
              <a:t>All:  Amen!</a:t>
            </a:r>
          </a:p>
          <a:p>
            <a:pPr>
              <a:lnSpc>
                <a:spcPts val="2900"/>
              </a:lnSpc>
            </a:pPr>
            <a:endParaRPr lang="en-US" sz="3200" b="1">
              <a:latin typeface="Tw Cen MT" pitchFamily="34" charset="0"/>
            </a:endParaRPr>
          </a:p>
          <a:p>
            <a:pPr>
              <a:lnSpc>
                <a:spcPts val="2900"/>
              </a:lnSpc>
            </a:pPr>
            <a:endParaRPr lang="en-US" sz="3200" b="1">
              <a:latin typeface="Tw Cen MT" pitchFamily="34" charset="0"/>
            </a:endParaRPr>
          </a:p>
          <a:p>
            <a:pPr>
              <a:lnSpc>
                <a:spcPts val="3300"/>
              </a:lnSpc>
            </a:pPr>
            <a:endParaRPr lang="en-US" sz="3200" b="1">
              <a:latin typeface="Tw Cen MT" pitchFamily="34" charset="0"/>
            </a:endParaRPr>
          </a:p>
          <a:p>
            <a:pPr>
              <a:lnSpc>
                <a:spcPts val="3300"/>
              </a:lnSpc>
            </a:pPr>
            <a:endParaRPr lang="en-US" sz="3200">
              <a:latin typeface="Tw Cen MT" pitchFamily="34" charset="0"/>
            </a:endParaRPr>
          </a:p>
          <a:p>
            <a:pPr>
              <a:lnSpc>
                <a:spcPts val="3300"/>
              </a:lnSpc>
            </a:pPr>
            <a:endParaRPr lang="en-US" sz="3200" b="1">
              <a:latin typeface="Tw Cen MT"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457200" y="457200"/>
            <a:ext cx="8229600" cy="2554288"/>
          </a:xfrm>
          <a:prstGeom prst="rect">
            <a:avLst/>
          </a:prstGeom>
          <a:noFill/>
          <a:ln w="9525">
            <a:noFill/>
            <a:miter lim="800000"/>
            <a:headEnd/>
            <a:tailEnd/>
          </a:ln>
        </p:spPr>
        <p:txBody>
          <a:bodyPr>
            <a:spAutoFit/>
          </a:bodyPr>
          <a:lstStyle/>
          <a:p>
            <a:pPr algn="ctr"/>
            <a:r>
              <a:rPr lang="en-US" sz="3200" b="1">
                <a:latin typeface="Tw Cen MT" pitchFamily="34" charset="0"/>
              </a:rPr>
              <a:t>All:  </a:t>
            </a:r>
            <a:r>
              <a:rPr lang="en-US" sz="3200">
                <a:latin typeface="Tw Cen MT" pitchFamily="34" charset="0"/>
              </a:rPr>
              <a:t>Blessed are you, Lord God, King of the Universe, Creator of the fruit of the vine. </a:t>
            </a:r>
          </a:p>
          <a:p>
            <a:pPr algn="ctr"/>
            <a:endParaRPr lang="en-US" sz="3200">
              <a:latin typeface="Tw Cen MT" pitchFamily="34" charset="0"/>
            </a:endParaRPr>
          </a:p>
          <a:p>
            <a:r>
              <a:rPr lang="en-US" sz="2800">
                <a:latin typeface="Tw Cen MT" pitchFamily="34" charset="0"/>
              </a:rPr>
              <a:t>The third cup of wine is now drunk.</a:t>
            </a:r>
            <a:r>
              <a:rPr lang="en-US" sz="3200">
                <a:latin typeface="Tw Cen MT" pitchFamily="34" charset="0"/>
              </a:rPr>
              <a:t>  </a:t>
            </a:r>
          </a:p>
          <a:p>
            <a:pPr algn="ctr"/>
            <a:endParaRPr lang="en-US" sz="3200">
              <a:latin typeface="Tw Cen MT" pitchFamily="34" charset="0"/>
            </a:endParaRPr>
          </a:p>
        </p:txBody>
      </p:sp>
      <p:pic>
        <p:nvPicPr>
          <p:cNvPr id="1026" name="Picture 2" descr="http://www.thevinetimes.com/images/articles/april/passover_wine.jpg"/>
          <p:cNvPicPr>
            <a:picLocks noChangeAspect="1" noChangeArrowheads="1"/>
          </p:cNvPicPr>
          <p:nvPr/>
        </p:nvPicPr>
        <p:blipFill>
          <a:blip r:embed="rId2" cstate="print"/>
          <a:srcRect/>
          <a:stretch>
            <a:fillRect/>
          </a:stretch>
        </p:blipFill>
        <p:spPr bwMode="auto">
          <a:xfrm>
            <a:off x="3276600" y="2667000"/>
            <a:ext cx="2590800" cy="35496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ChangeArrowheads="1"/>
          </p:cNvSpPr>
          <p:nvPr/>
        </p:nvSpPr>
        <p:spPr bwMode="auto">
          <a:xfrm>
            <a:off x="3962400" y="457200"/>
            <a:ext cx="4953000" cy="6002338"/>
          </a:xfrm>
          <a:prstGeom prst="rect">
            <a:avLst/>
          </a:prstGeom>
          <a:noFill/>
          <a:ln w="9525">
            <a:noFill/>
            <a:miter lim="800000"/>
            <a:headEnd/>
            <a:tailEnd/>
          </a:ln>
        </p:spPr>
        <p:txBody>
          <a:bodyPr>
            <a:spAutoFit/>
          </a:bodyPr>
          <a:lstStyle/>
          <a:p>
            <a:pPr algn="ctr"/>
            <a:r>
              <a:rPr lang="en-US" sz="3200" b="1" dirty="0">
                <a:latin typeface="Tw Cen MT" pitchFamily="34" charset="0"/>
              </a:rPr>
              <a:t>Narrator:  </a:t>
            </a:r>
            <a:r>
              <a:rPr lang="en-US" sz="3200" dirty="0">
                <a:latin typeface="Tw Cen MT" pitchFamily="34" charset="0"/>
              </a:rPr>
              <a:t>The fourth and last cup of wine is filled. An additional cup, the Cup of Elijah the Prophet is set on the table. The Jewish people believe that the prophet Elijah will return before the Messiah comes and that he will do so during the Passover.  For this reason, the door is opened for a moment at this point.  </a:t>
            </a:r>
          </a:p>
        </p:txBody>
      </p:sp>
      <p:pic>
        <p:nvPicPr>
          <p:cNvPr id="3076" name="Picture 4" descr="http://fineartamerica.com/images-medium/open-door-eric-foltz.jpg"/>
          <p:cNvPicPr>
            <a:picLocks noChangeAspect="1" noChangeArrowheads="1"/>
          </p:cNvPicPr>
          <p:nvPr/>
        </p:nvPicPr>
        <p:blipFill>
          <a:blip r:embed="rId2" cstate="print"/>
          <a:srcRect/>
          <a:stretch>
            <a:fillRect/>
          </a:stretch>
        </p:blipFill>
        <p:spPr bwMode="auto">
          <a:xfrm>
            <a:off x="0" y="0"/>
            <a:ext cx="3657600"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81000"/>
            <a:ext cx="7010400" cy="2339102"/>
          </a:xfrm>
          <a:prstGeom prst="rect">
            <a:avLst/>
          </a:prstGeom>
          <a:noFill/>
        </p:spPr>
        <p:txBody>
          <a:bodyPr wrap="square" rtlCol="0">
            <a:spAutoFit/>
          </a:bodyPr>
          <a:lstStyle/>
          <a:p>
            <a:pPr algn="ctr"/>
            <a:endParaRPr lang="en-US" dirty="0"/>
          </a:p>
          <a:p>
            <a:pPr algn="ctr"/>
            <a:r>
              <a:rPr lang="en-US" sz="3200" b="1" dirty="0">
                <a:latin typeface="Tw Cen MT" pitchFamily="34" charset="0"/>
              </a:rPr>
              <a:t>Narrator:  </a:t>
            </a:r>
            <a:r>
              <a:rPr lang="en-US" sz="3200" dirty="0" err="1">
                <a:latin typeface="Tw Cen MT" pitchFamily="34" charset="0"/>
              </a:rPr>
              <a:t>Hallel</a:t>
            </a:r>
            <a:r>
              <a:rPr lang="en-US" sz="3200" dirty="0">
                <a:latin typeface="Tw Cen MT" pitchFamily="34" charset="0"/>
              </a:rPr>
              <a:t>, or Psalms 113-118, are sung to thank God for the great miracles he performed in bringing the Israelites out of slavery.  </a:t>
            </a:r>
          </a:p>
        </p:txBody>
      </p:sp>
      <p:pic>
        <p:nvPicPr>
          <p:cNvPr id="4098" name="Picture 2" descr="http://www.thefoundationstone.org/images/stories/hallel2.jpg"/>
          <p:cNvPicPr>
            <a:picLocks noChangeAspect="1" noChangeArrowheads="1"/>
          </p:cNvPicPr>
          <p:nvPr/>
        </p:nvPicPr>
        <p:blipFill>
          <a:blip r:embed="rId2" cstate="print"/>
          <a:srcRect/>
          <a:stretch>
            <a:fillRect/>
          </a:stretch>
        </p:blipFill>
        <p:spPr bwMode="auto">
          <a:xfrm>
            <a:off x="3200400" y="2971800"/>
            <a:ext cx="2838450" cy="3505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1219200" y="0"/>
            <a:ext cx="6934200" cy="6924973"/>
          </a:xfrm>
          <a:prstGeom prst="rect">
            <a:avLst/>
          </a:prstGeom>
          <a:noFill/>
          <a:ln w="9525">
            <a:noFill/>
            <a:miter lim="800000"/>
            <a:headEnd/>
            <a:tailEnd/>
          </a:ln>
        </p:spPr>
        <p:txBody>
          <a:bodyPr>
            <a:spAutoFit/>
          </a:bodyPr>
          <a:lstStyle/>
          <a:p>
            <a:pPr algn="ctr"/>
            <a:r>
              <a:rPr lang="en-US" sz="3600" b="1" u="sng" dirty="0">
                <a:latin typeface="Tw Cen MT" pitchFamily="34" charset="0"/>
              </a:rPr>
              <a:t>Hine ma tov</a:t>
            </a:r>
          </a:p>
          <a:p>
            <a:pPr algn="ctr"/>
            <a:r>
              <a:rPr lang="en-US" sz="2000" dirty="0">
                <a:latin typeface="Tw Cen MT" pitchFamily="34" charset="0"/>
                <a:hlinkClick r:id="rId2"/>
              </a:rPr>
              <a:t>https://www.youtube.com/watch?v=RCzUWap9rm0</a:t>
            </a:r>
            <a:endParaRPr lang="en-US" sz="2000" dirty="0">
              <a:latin typeface="Tw Cen MT" pitchFamily="34" charset="0"/>
            </a:endParaRPr>
          </a:p>
          <a:p>
            <a:pPr algn="ctr"/>
            <a:r>
              <a:rPr lang="en-US" sz="3200" dirty="0">
                <a:latin typeface="Tw Cen MT" pitchFamily="34" charset="0"/>
              </a:rPr>
              <a:t>Hine ma tov </a:t>
            </a:r>
            <a:br>
              <a:rPr lang="en-US" sz="3200" dirty="0">
                <a:latin typeface="Tw Cen MT" pitchFamily="34" charset="0"/>
              </a:rPr>
            </a:br>
            <a:r>
              <a:rPr lang="en-US" sz="3200" dirty="0" err="1">
                <a:latin typeface="Tw Cen MT" pitchFamily="34" charset="0"/>
              </a:rPr>
              <a:t>uma</a:t>
            </a:r>
            <a:r>
              <a:rPr lang="en-US" sz="3200" dirty="0">
                <a:latin typeface="Tw Cen MT" pitchFamily="34" charset="0"/>
              </a:rPr>
              <a:t> </a:t>
            </a:r>
            <a:r>
              <a:rPr lang="en-US" sz="3200" dirty="0" err="1">
                <a:latin typeface="Tw Cen MT" pitchFamily="34" charset="0"/>
              </a:rPr>
              <a:t>nayim</a:t>
            </a:r>
            <a:r>
              <a:rPr lang="en-US" sz="3200" dirty="0">
                <a:latin typeface="Tw Cen MT" pitchFamily="34" charset="0"/>
              </a:rPr>
              <a:t> </a:t>
            </a:r>
            <a:br>
              <a:rPr lang="en-US" sz="3200" dirty="0">
                <a:latin typeface="Tw Cen MT" pitchFamily="34" charset="0"/>
              </a:rPr>
            </a:br>
            <a:r>
              <a:rPr lang="en-US" sz="3200" dirty="0" err="1">
                <a:latin typeface="Tw Cen MT" pitchFamily="34" charset="0"/>
              </a:rPr>
              <a:t>shevet</a:t>
            </a:r>
            <a:r>
              <a:rPr lang="en-US" sz="3200" dirty="0">
                <a:latin typeface="Tw Cen MT" pitchFamily="34" charset="0"/>
              </a:rPr>
              <a:t> </a:t>
            </a:r>
            <a:r>
              <a:rPr lang="en-US" sz="3200" dirty="0" err="1">
                <a:latin typeface="Tw Cen MT" pitchFamily="34" charset="0"/>
              </a:rPr>
              <a:t>achim</a:t>
            </a:r>
            <a:r>
              <a:rPr lang="en-US" sz="3200" dirty="0">
                <a:latin typeface="Tw Cen MT" pitchFamily="34" charset="0"/>
              </a:rPr>
              <a:t> gam </a:t>
            </a:r>
            <a:r>
              <a:rPr lang="en-US" sz="3200" dirty="0" err="1">
                <a:latin typeface="Tw Cen MT" pitchFamily="34" charset="0"/>
              </a:rPr>
              <a:t>yachad</a:t>
            </a:r>
            <a:r>
              <a:rPr lang="en-US" sz="3200" dirty="0">
                <a:latin typeface="Tw Cen MT" pitchFamily="34" charset="0"/>
              </a:rPr>
              <a:t>. (x2)</a:t>
            </a:r>
          </a:p>
          <a:p>
            <a:pPr algn="ctr"/>
            <a:endParaRPr lang="en-US" sz="3200" dirty="0">
              <a:latin typeface="Tw Cen MT" pitchFamily="34" charset="0"/>
            </a:endParaRPr>
          </a:p>
          <a:p>
            <a:pPr algn="ctr"/>
            <a:r>
              <a:rPr lang="en-US" sz="3200" b="1" dirty="0">
                <a:latin typeface="Tw Cen MT" pitchFamily="34" charset="0"/>
              </a:rPr>
              <a:t>Hine ma tov, Hine ma tov</a:t>
            </a:r>
          </a:p>
          <a:p>
            <a:pPr algn="ctr"/>
            <a:r>
              <a:rPr lang="fi-FI" sz="3200" b="1" dirty="0">
                <a:latin typeface="Tw Cen MT" pitchFamily="34" charset="0"/>
              </a:rPr>
              <a:t>Lai, lai lai lai, lai lai lai lai lai (x2)</a:t>
            </a:r>
          </a:p>
          <a:p>
            <a:pPr algn="ctr"/>
            <a:endParaRPr lang="fi-FI" sz="3200" dirty="0">
              <a:latin typeface="Tw Cen MT" pitchFamily="34" charset="0"/>
            </a:endParaRPr>
          </a:p>
          <a:p>
            <a:pPr algn="ctr"/>
            <a:r>
              <a:rPr lang="fi-FI" sz="3200" dirty="0">
                <a:latin typeface="Tw Cen MT" pitchFamily="34" charset="0"/>
              </a:rPr>
              <a:t>Behold how good and how pleasant it is</a:t>
            </a:r>
          </a:p>
          <a:p>
            <a:pPr algn="ctr"/>
            <a:r>
              <a:rPr lang="fi-FI" sz="3200" dirty="0">
                <a:latin typeface="Tw Cen MT" pitchFamily="34" charset="0"/>
              </a:rPr>
              <a:t>for brethren to dwell together.  (x2) </a:t>
            </a:r>
          </a:p>
          <a:p>
            <a:pPr algn="ctr"/>
            <a:endParaRPr lang="fi-FI" sz="3200" dirty="0">
              <a:latin typeface="Tw Cen MT" pitchFamily="34" charset="0"/>
            </a:endParaRPr>
          </a:p>
          <a:p>
            <a:pPr algn="ctr"/>
            <a:r>
              <a:rPr lang="fi-FI" sz="3200" b="1" dirty="0">
                <a:latin typeface="Tw Cen MT" pitchFamily="34" charset="0"/>
              </a:rPr>
              <a:t>In unity, to dwell in uni</a:t>
            </a:r>
            <a:r>
              <a:rPr lang="fi-FI" sz="3200" dirty="0">
                <a:latin typeface="Tw Cen MT" pitchFamily="34" charset="0"/>
              </a:rPr>
              <a:t>ty</a:t>
            </a:r>
          </a:p>
          <a:p>
            <a:pPr algn="ctr"/>
            <a:r>
              <a:rPr lang="fi-FI" sz="3200" b="1" dirty="0">
                <a:latin typeface="Tw Cen MT" pitchFamily="34" charset="0"/>
              </a:rPr>
              <a:t>Lai, lai lai lai, lai lai lai lai lai (x2)</a:t>
            </a:r>
            <a:r>
              <a:rPr lang="en-US" dirty="0">
                <a:latin typeface="Tw Cen MT" pitchFamily="34" charset="0"/>
              </a:rPr>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ChangeArrowheads="1"/>
          </p:cNvSpPr>
          <p:nvPr/>
        </p:nvSpPr>
        <p:spPr bwMode="auto">
          <a:xfrm>
            <a:off x="457200" y="914400"/>
            <a:ext cx="8458200" cy="2000250"/>
          </a:xfrm>
          <a:prstGeom prst="rect">
            <a:avLst/>
          </a:prstGeom>
          <a:noFill/>
          <a:ln w="9525">
            <a:noFill/>
            <a:miter lim="800000"/>
            <a:headEnd/>
            <a:tailEnd/>
          </a:ln>
        </p:spPr>
        <p:txBody>
          <a:bodyPr>
            <a:spAutoFit/>
          </a:bodyPr>
          <a:lstStyle/>
          <a:p>
            <a:pPr algn="ctr"/>
            <a:r>
              <a:rPr lang="en-US" sz="3200" b="1">
                <a:latin typeface="Tw Cen MT" pitchFamily="34" charset="0"/>
              </a:rPr>
              <a:t>All:  </a:t>
            </a:r>
            <a:r>
              <a:rPr lang="en-US" sz="3200">
                <a:latin typeface="Tw Cen MT" pitchFamily="34" charset="0"/>
              </a:rPr>
              <a:t>Blessed are you, Lord God, King of the Universe, Creator of the fruit of the vine. </a:t>
            </a:r>
          </a:p>
          <a:p>
            <a:pPr algn="ctr"/>
            <a:endParaRPr lang="en-US" sz="3200">
              <a:latin typeface="Tw Cen MT" pitchFamily="34" charset="0"/>
            </a:endParaRPr>
          </a:p>
          <a:p>
            <a:r>
              <a:rPr lang="en-US" sz="2800">
                <a:latin typeface="Tw Cen MT" pitchFamily="34" charset="0"/>
              </a:rPr>
              <a:t>The fourth cup is now drunk.</a:t>
            </a:r>
          </a:p>
        </p:txBody>
      </p:sp>
      <p:pic>
        <p:nvPicPr>
          <p:cNvPr id="36868" name="Picture 4" descr="http://www.thepassovermeal.com/img/the-passover-meal.jpg"/>
          <p:cNvPicPr>
            <a:picLocks noChangeAspect="1" noChangeArrowheads="1"/>
          </p:cNvPicPr>
          <p:nvPr/>
        </p:nvPicPr>
        <p:blipFill>
          <a:blip r:embed="rId2" cstate="print"/>
          <a:srcRect/>
          <a:stretch>
            <a:fillRect/>
          </a:stretch>
        </p:blipFill>
        <p:spPr bwMode="auto">
          <a:xfrm>
            <a:off x="2819400" y="3505200"/>
            <a:ext cx="3733800" cy="24369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3657600" y="609600"/>
            <a:ext cx="5181600" cy="5508625"/>
          </a:xfrm>
          <a:prstGeom prst="rect">
            <a:avLst/>
          </a:prstGeom>
          <a:noFill/>
          <a:ln w="9525">
            <a:noFill/>
            <a:miter lim="800000"/>
            <a:headEnd/>
            <a:tailEnd/>
          </a:ln>
        </p:spPr>
        <p:txBody>
          <a:bodyPr>
            <a:spAutoFit/>
          </a:bodyPr>
          <a:lstStyle/>
          <a:p>
            <a:pPr algn="ctr"/>
            <a:r>
              <a:rPr lang="en-US" sz="3200" b="1">
                <a:latin typeface="Tw Cen MT" pitchFamily="34" charset="0"/>
              </a:rPr>
              <a:t>Leader:  </a:t>
            </a:r>
            <a:r>
              <a:rPr lang="en-US" sz="3200">
                <a:latin typeface="Tw Cen MT" pitchFamily="34" charset="0"/>
              </a:rPr>
              <a:t>This festive service is now completed. Once again we have recited the glorious tale of Israel’s liberation from bondage. Let us pray that all people, freed from violence and from wrong, and united in an eternal covenant will celebrate a universal Passover in the name of the God of Freedom. </a:t>
            </a:r>
          </a:p>
        </p:txBody>
      </p:sp>
      <p:pic>
        <p:nvPicPr>
          <p:cNvPr id="38914" name="Picture 2" descr="http://farm1.static.flickr.com/3/4776861_8378a73db1.jpg"/>
          <p:cNvPicPr>
            <a:picLocks noChangeAspect="1" noChangeArrowheads="1"/>
          </p:cNvPicPr>
          <p:nvPr/>
        </p:nvPicPr>
        <p:blipFill>
          <a:blip r:embed="rId2" cstate="print"/>
          <a:srcRect/>
          <a:stretch>
            <a:fillRect/>
          </a:stretch>
        </p:blipFill>
        <p:spPr bwMode="auto">
          <a:xfrm>
            <a:off x="0" y="0"/>
            <a:ext cx="3352800"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609600" y="533400"/>
            <a:ext cx="8077200" cy="2524125"/>
          </a:xfrm>
          <a:prstGeom prst="rect">
            <a:avLst/>
          </a:prstGeom>
          <a:noFill/>
          <a:ln w="9525">
            <a:noFill/>
            <a:miter lim="800000"/>
            <a:headEnd/>
            <a:tailEnd/>
          </a:ln>
        </p:spPr>
        <p:txBody>
          <a:bodyPr>
            <a:spAutoFit/>
          </a:bodyPr>
          <a:lstStyle/>
          <a:p>
            <a:pPr algn="ctr"/>
            <a:r>
              <a:rPr lang="en-US" sz="3200" b="1">
                <a:latin typeface="Tw Cen MT" pitchFamily="34" charset="0"/>
              </a:rPr>
              <a:t>Leader:  </a:t>
            </a:r>
            <a:r>
              <a:rPr lang="en-US" sz="3200">
                <a:latin typeface="Tw Cen MT" pitchFamily="34" charset="0"/>
              </a:rPr>
              <a:t>May the Lord bless us and watch over us and may the light of His countenance shine upon us and be gracious unto us. </a:t>
            </a:r>
          </a:p>
          <a:p>
            <a:endParaRPr lang="en-US">
              <a:latin typeface="Tw Cen MT" pitchFamily="34" charset="0"/>
            </a:endParaRPr>
          </a:p>
          <a:p>
            <a:r>
              <a:rPr lang="en-US" sz="4400" b="1">
                <a:latin typeface="Tw Cen MT" pitchFamily="34" charset="0"/>
              </a:rPr>
              <a:t>All:  Amen!</a:t>
            </a:r>
          </a:p>
        </p:txBody>
      </p:sp>
      <p:pic>
        <p:nvPicPr>
          <p:cNvPr id="37894" name="Picture 6" descr="http://www.pamperedwithpaige.com/wp-content/uploads/2011/03/sunshine_meditation.jpg"/>
          <p:cNvPicPr>
            <a:picLocks noChangeAspect="1" noChangeArrowheads="1"/>
          </p:cNvPicPr>
          <p:nvPr/>
        </p:nvPicPr>
        <p:blipFill>
          <a:blip r:embed="rId2" cstate="print"/>
          <a:srcRect/>
          <a:stretch>
            <a:fillRect/>
          </a:stretch>
        </p:blipFill>
        <p:spPr bwMode="auto">
          <a:xfrm>
            <a:off x="2286000" y="3124200"/>
            <a:ext cx="4797020" cy="3190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620</TotalTime>
  <Words>1906</Words>
  <Application>Microsoft Office PowerPoint</Application>
  <PresentationFormat>On-screen Show (4:3)</PresentationFormat>
  <Paragraphs>110</Paragraphs>
  <Slides>33</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Tw Cen MT</vt:lpstr>
      <vt:lpstr>Wingdings</vt:lpstr>
      <vt:lpstr>Wingdings 2</vt:lpstr>
      <vt:lpstr>Median</vt:lpstr>
      <vt:lpstr>The Seder meal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Dayenu (It Would Have Been Sufficient)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Seder meal</dc:title>
  <dc:creator>user</dc:creator>
  <cp:lastModifiedBy>Vides Director</cp:lastModifiedBy>
  <cp:revision>68</cp:revision>
  <dcterms:created xsi:type="dcterms:W3CDTF">2011-04-16T21:36:09Z</dcterms:created>
  <dcterms:modified xsi:type="dcterms:W3CDTF">2020-04-06T03:52:43Z</dcterms:modified>
</cp:coreProperties>
</file>